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317" r:id="rId3"/>
    <p:sldId id="265" r:id="rId4"/>
    <p:sldId id="343" r:id="rId5"/>
    <p:sldId id="375" r:id="rId6"/>
    <p:sldId id="363" r:id="rId7"/>
    <p:sldId id="366" r:id="rId8"/>
    <p:sldId id="376" r:id="rId9"/>
    <p:sldId id="371" r:id="rId10"/>
    <p:sldId id="372" r:id="rId11"/>
    <p:sldId id="367" r:id="rId12"/>
    <p:sldId id="362" r:id="rId13"/>
    <p:sldId id="364" r:id="rId14"/>
    <p:sldId id="365" r:id="rId15"/>
    <p:sldId id="350" r:id="rId16"/>
    <p:sldId id="353" r:id="rId17"/>
    <p:sldId id="354" r:id="rId18"/>
    <p:sldId id="352" r:id="rId19"/>
    <p:sldId id="351" r:id="rId20"/>
    <p:sldId id="348" r:id="rId21"/>
    <p:sldId id="349" r:id="rId22"/>
    <p:sldId id="344" r:id="rId23"/>
    <p:sldId id="257" r:id="rId24"/>
    <p:sldId id="324" r:id="rId25"/>
    <p:sldId id="258" r:id="rId26"/>
    <p:sldId id="347" r:id="rId27"/>
    <p:sldId id="323" r:id="rId28"/>
    <p:sldId id="259" r:id="rId29"/>
    <p:sldId id="316" r:id="rId30"/>
    <p:sldId id="355" r:id="rId31"/>
    <p:sldId id="264" r:id="rId32"/>
    <p:sldId id="346" r:id="rId33"/>
    <p:sldId id="330" r:id="rId34"/>
    <p:sldId id="329" r:id="rId35"/>
    <p:sldId id="328" r:id="rId36"/>
    <p:sldId id="269" r:id="rId37"/>
    <p:sldId id="373" r:id="rId38"/>
    <p:sldId id="374" r:id="rId39"/>
    <p:sldId id="261" r:id="rId40"/>
    <p:sldId id="318" r:id="rId41"/>
    <p:sldId id="356" r:id="rId42"/>
    <p:sldId id="319" r:id="rId43"/>
    <p:sldId id="263" r:id="rId44"/>
    <p:sldId id="320" r:id="rId45"/>
    <p:sldId id="321" r:id="rId46"/>
    <p:sldId id="322" r:id="rId47"/>
    <p:sldId id="266" r:id="rId48"/>
    <p:sldId id="327" r:id="rId49"/>
    <p:sldId id="325" r:id="rId50"/>
    <p:sldId id="268" r:id="rId51"/>
    <p:sldId id="326" r:id="rId52"/>
    <p:sldId id="370" r:id="rId53"/>
    <p:sldId id="357" r:id="rId54"/>
    <p:sldId id="272" r:id="rId55"/>
    <p:sldId id="331" r:id="rId56"/>
    <p:sldId id="342" r:id="rId57"/>
    <p:sldId id="337" r:id="rId58"/>
    <p:sldId id="338" r:id="rId59"/>
    <p:sldId id="336" r:id="rId60"/>
    <p:sldId id="341" r:id="rId61"/>
    <p:sldId id="339" r:id="rId62"/>
    <p:sldId id="335" r:id="rId63"/>
    <p:sldId id="334" r:id="rId64"/>
    <p:sldId id="332" r:id="rId65"/>
    <p:sldId id="313" r:id="rId66"/>
    <p:sldId id="314" r:id="rId67"/>
    <p:sldId id="358" r:id="rId68"/>
    <p:sldId id="359" r:id="rId69"/>
    <p:sldId id="368" r:id="rId70"/>
    <p:sldId id="360" r:id="rId71"/>
    <p:sldId id="369" r:id="rId72"/>
    <p:sldId id="340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8000"/>
    <a:srgbClr val="FFEDB3"/>
    <a:srgbClr val="009900"/>
    <a:srgbClr val="A8007C"/>
    <a:srgbClr val="CC0099"/>
    <a:srgbClr val="FFF0C1"/>
    <a:srgbClr val="FADDCA"/>
    <a:srgbClr val="FFFFAF"/>
    <a:srgbClr val="FBE0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39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38157-2766-4592-9C3D-9F5C5BF17576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6F46D-91A0-41DC-803C-507CD99126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8216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AD83B-FC75-47C3-A34E-3DC7EA8B630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565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AD83B-FC75-47C3-A34E-3DC7EA8B6307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563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9139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272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946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7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3550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88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232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29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35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31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798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21372-530A-41DC-BB4D-B4003B27CD64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14796-D8D4-4B21-A4A6-BA7DB0CA46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300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File:Nigeria_-_Delta.svg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aktay.com.n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urhobotoday.com/?attachment_id=30506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178" y="1636295"/>
            <a:ext cx="11454063" cy="32932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36600"/>
                </a:solidFill>
              </a:rPr>
              <a:t>Agriculture and Food Security in </a:t>
            </a:r>
            <a:r>
              <a:rPr lang="en-US" sz="4800" b="1" dirty="0" err="1" smtClean="0">
                <a:solidFill>
                  <a:srgbClr val="336600"/>
                </a:solidFill>
              </a:rPr>
              <a:t>Urhoboland</a:t>
            </a:r>
            <a:endParaRPr lang="en-US" sz="4800" b="1" dirty="0" smtClean="0">
              <a:solidFill>
                <a:srgbClr val="336600"/>
              </a:solidFill>
            </a:endParaRPr>
          </a:p>
          <a:p>
            <a:endParaRPr lang="en-US" sz="4000" dirty="0"/>
          </a:p>
          <a:p>
            <a:r>
              <a:rPr lang="en-US" sz="4000" dirty="0" smtClean="0"/>
              <a:t>By </a:t>
            </a:r>
            <a:r>
              <a:rPr lang="en-US" sz="4000" b="1" dirty="0" smtClean="0">
                <a:solidFill>
                  <a:srgbClr val="3333FF"/>
                </a:solidFill>
              </a:rPr>
              <a:t>Malachy O. AKORODA</a:t>
            </a:r>
          </a:p>
          <a:p>
            <a:endParaRPr lang="en-US" sz="4000" dirty="0"/>
          </a:p>
          <a:p>
            <a:r>
              <a:rPr lang="en-US" sz="4000" b="1" dirty="0" smtClean="0"/>
              <a:t>University of Ibadan, Ibadan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5888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cation of Delta State in Nigeria">
            <a:hlinkClick r:id="rId2" tooltip="&quot;Location of Delta State in Nigeria&quot;"/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1" r="2194" b="2137"/>
          <a:stretch/>
        </p:blipFill>
        <p:spPr bwMode="auto">
          <a:xfrm>
            <a:off x="3609654" y="185741"/>
            <a:ext cx="7991802" cy="62436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2931" y="185741"/>
            <a:ext cx="3066723" cy="440120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8000"/>
                </a:solidFill>
              </a:rPr>
              <a:t>Delta State, </a:t>
            </a:r>
            <a:r>
              <a:rPr lang="en-US" sz="6000" b="1" dirty="0">
                <a:solidFill>
                  <a:srgbClr val="C00000"/>
                </a:solidFill>
              </a:rPr>
              <a:t>Nigeria in </a:t>
            </a:r>
            <a:r>
              <a:rPr lang="en-US" sz="6000" b="1" dirty="0" smtClean="0">
                <a:solidFill>
                  <a:srgbClr val="C00000"/>
                </a:solidFill>
              </a:rPr>
              <a:t>2021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20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se3.mm.bing.net/th?id=OIP.xlBHWlPYz4B2qe7RtOEnSgHaG7&amp;pid=Api&amp;P=0&amp;w=186&amp;h=1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l="21986" t="28348" r="47040" b="20244"/>
          <a:stretch/>
        </p:blipFill>
        <p:spPr>
          <a:xfrm>
            <a:off x="307975" y="13272"/>
            <a:ext cx="7628548" cy="6465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36523" y="946150"/>
            <a:ext cx="39290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Ethnic groups in Nigeria = 364 according to Prof.  </a:t>
            </a:r>
            <a:r>
              <a:rPr lang="en-US" sz="5400" b="1" dirty="0" err="1" smtClean="0"/>
              <a:t>Onigu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Otite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1820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882" t="27192" r="43671" b="18703"/>
          <a:stretch/>
        </p:blipFill>
        <p:spPr>
          <a:xfrm>
            <a:off x="0" y="0"/>
            <a:ext cx="8486224" cy="68935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25385" y="0"/>
            <a:ext cx="3370997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err="1" smtClean="0"/>
              <a:t>Urhobo</a:t>
            </a:r>
            <a:r>
              <a:rPr lang="en-US" sz="3700" b="1" dirty="0" smtClean="0"/>
              <a:t> is </a:t>
            </a:r>
            <a:r>
              <a:rPr lang="en-US" sz="3700" b="1" dirty="0" smtClean="0">
                <a:solidFill>
                  <a:srgbClr val="A40042"/>
                </a:solidFill>
              </a:rPr>
              <a:t>land-locked</a:t>
            </a:r>
            <a:r>
              <a:rPr lang="en-US" sz="3700" b="1" dirty="0" smtClean="0"/>
              <a:t>. So must collaborate </a:t>
            </a:r>
          </a:p>
          <a:p>
            <a:pPr algn="ctr"/>
            <a:r>
              <a:rPr lang="en-US" sz="3700" b="1" dirty="0" smtClean="0"/>
              <a:t>with all her  </a:t>
            </a:r>
            <a:r>
              <a:rPr lang="en-US" sz="3700" b="1" dirty="0" err="1" smtClean="0"/>
              <a:t>neighbours</a:t>
            </a:r>
            <a:r>
              <a:rPr lang="en-US" sz="3700" b="1" dirty="0" smtClean="0"/>
              <a:t> </a:t>
            </a:r>
          </a:p>
          <a:p>
            <a:pPr algn="ctr"/>
            <a:r>
              <a:rPr lang="en-US" sz="3700" b="1" dirty="0" smtClean="0"/>
              <a:t>to be able to </a:t>
            </a:r>
            <a:r>
              <a:rPr lang="en-US" sz="4000" b="1" dirty="0" smtClean="0">
                <a:solidFill>
                  <a:srgbClr val="3333FF"/>
                </a:solidFill>
              </a:rPr>
              <a:t>operate</a:t>
            </a:r>
            <a:r>
              <a:rPr lang="en-US" sz="3700" b="1" dirty="0" smtClean="0"/>
              <a:t> economically and sustainably. </a:t>
            </a:r>
            <a:r>
              <a:rPr lang="en-US" sz="5400" b="1" dirty="0" err="1" smtClean="0">
                <a:solidFill>
                  <a:srgbClr val="FF0000"/>
                </a:solidFill>
              </a:rPr>
              <a:t>Aghware</a:t>
            </a:r>
            <a:r>
              <a:rPr lang="en-US" sz="5400" b="1" dirty="0" smtClean="0">
                <a:solidFill>
                  <a:srgbClr val="FF0000"/>
                </a:solidFill>
              </a:rPr>
              <a:t> ye </a:t>
            </a:r>
            <a:r>
              <a:rPr lang="en-US" sz="5400" b="1" dirty="0" err="1" smtClean="0">
                <a:solidFill>
                  <a:srgbClr val="FF0000"/>
                </a:solidFill>
              </a:rPr>
              <a:t>ihre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37464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lta ma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9009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5000625"/>
            <a:ext cx="2943225" cy="14465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</a:rPr>
              <a:t>Urhobo</a:t>
            </a:r>
            <a:r>
              <a:rPr lang="en-US" sz="4400" b="1" dirty="0" smtClean="0">
                <a:solidFill>
                  <a:srgbClr val="FFFF00"/>
                </a:solidFill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</a:rPr>
              <a:t>neighbours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87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eig.org.ng/wp-content/uploads/2020/08/UR-500x3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023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037969" y="123823"/>
            <a:ext cx="31540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Montserrat"/>
              </a:rPr>
              <a:t>© Copyright </a:t>
            </a:r>
            <a:r>
              <a:rPr lang="en-US" sz="2800" b="1" dirty="0" err="1">
                <a:solidFill>
                  <a:srgbClr val="C00000"/>
                </a:solidFill>
                <a:latin typeface="Montserrat"/>
              </a:rPr>
              <a:t>Urhobo</a:t>
            </a:r>
            <a:r>
              <a:rPr lang="en-US" sz="2800" b="1" dirty="0">
                <a:solidFill>
                  <a:srgbClr val="C00000"/>
                </a:solidFill>
                <a:latin typeface="Montserrat"/>
              </a:rPr>
              <a:t> Economic &amp; Investment Group</a:t>
            </a:r>
            <a:r>
              <a:rPr lang="en-US" sz="2800" b="1" dirty="0">
                <a:latin typeface="Montserrat"/>
              </a:rPr>
              <a:t>. Website built by </a:t>
            </a:r>
            <a:r>
              <a:rPr lang="en-US" sz="2800" b="1" dirty="0" err="1">
                <a:latin typeface="Montserrat"/>
                <a:hlinkClick r:id="rId4"/>
              </a:rPr>
              <a:t>Maktay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037969" y="3214688"/>
            <a:ext cx="3154031" cy="37240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Trinidad and </a:t>
            </a:r>
            <a:r>
              <a:rPr lang="en-US" sz="3200" b="1" dirty="0" err="1" smtClean="0">
                <a:solidFill>
                  <a:srgbClr val="FFFF00"/>
                </a:solidFill>
              </a:rPr>
              <a:t>Tobagp</a:t>
            </a:r>
            <a:r>
              <a:rPr lang="en-US" sz="3200" b="1" dirty="0" smtClean="0">
                <a:solidFill>
                  <a:srgbClr val="FFFF00"/>
                </a:solidFill>
              </a:rPr>
              <a:t>. The </a:t>
            </a:r>
            <a:r>
              <a:rPr lang="en-US" sz="3200" b="1" dirty="0">
                <a:solidFill>
                  <a:srgbClr val="FFFF00"/>
                </a:solidFill>
              </a:rPr>
              <a:t>larger island is </a:t>
            </a:r>
            <a:r>
              <a:rPr lang="en-US" sz="3200" b="1" dirty="0" smtClean="0">
                <a:solidFill>
                  <a:srgbClr val="FFFF00"/>
                </a:solidFill>
              </a:rPr>
              <a:t>105km </a:t>
            </a:r>
            <a:r>
              <a:rPr lang="en-US" sz="3200" b="1" dirty="0">
                <a:solidFill>
                  <a:srgbClr val="FFFF00"/>
                </a:solidFill>
              </a:rPr>
              <a:t>long and 77km </a:t>
            </a:r>
            <a:r>
              <a:rPr lang="en-US" sz="3200" b="1" dirty="0" smtClean="0">
                <a:solidFill>
                  <a:srgbClr val="FFFF00"/>
                </a:solidFill>
              </a:rPr>
              <a:t>broad, an area </a:t>
            </a:r>
            <a:r>
              <a:rPr lang="en-US" sz="4400" b="1" dirty="0">
                <a:solidFill>
                  <a:srgbClr val="FFFF00"/>
                </a:solidFill>
              </a:rPr>
              <a:t>4,828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    sq. km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06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1" y="428626"/>
            <a:ext cx="120776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C00000"/>
                </a:solidFill>
                <a:latin typeface="Montserrat"/>
              </a:rPr>
              <a:t>Location and </a:t>
            </a:r>
            <a:r>
              <a:rPr lang="en-US" altLang="en-US" sz="3600" b="1" dirty="0" smtClean="0">
                <a:solidFill>
                  <a:srgbClr val="C00000"/>
                </a:solidFill>
                <a:latin typeface="Montserrat"/>
              </a:rPr>
              <a:t>Size </a:t>
            </a:r>
            <a:r>
              <a:rPr lang="en-US" altLang="en-US" sz="3600" b="1" dirty="0">
                <a:solidFill>
                  <a:srgbClr val="C00000"/>
                </a:solidFill>
                <a:latin typeface="Montserrat"/>
              </a:rPr>
              <a:t>of </a:t>
            </a:r>
            <a:r>
              <a:rPr lang="en-US" altLang="en-US" sz="3600" b="1" dirty="0" err="1">
                <a:solidFill>
                  <a:srgbClr val="C00000"/>
                </a:solidFill>
                <a:latin typeface="Montserrat"/>
              </a:rPr>
              <a:t>Urhobo</a:t>
            </a:r>
            <a:r>
              <a:rPr lang="en-US" altLang="en-US" sz="3600" b="1" dirty="0">
                <a:solidFill>
                  <a:srgbClr val="C00000"/>
                </a:solidFill>
                <a:latin typeface="Montserrat"/>
              </a:rPr>
              <a:t> Nation</a:t>
            </a:r>
            <a:endParaRPr lang="en-US" altLang="en-US" sz="3600" dirty="0">
              <a:solidFill>
                <a:srgbClr val="C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300" b="1" dirty="0" smtClean="0"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300" b="1" dirty="0" err="1" smtClean="0">
                <a:latin typeface="Poppins"/>
              </a:rPr>
              <a:t>Urhobo</a:t>
            </a:r>
            <a:r>
              <a:rPr lang="en-US" altLang="en-US" sz="3300" b="1" dirty="0" smtClean="0">
                <a:latin typeface="Poppins"/>
              </a:rPr>
              <a:t> </a:t>
            </a:r>
            <a:r>
              <a:rPr lang="en-US" altLang="en-US" sz="3300" b="1" dirty="0">
                <a:latin typeface="Poppins"/>
              </a:rPr>
              <a:t>Nation has a population of over 2.5 million people.</a:t>
            </a:r>
            <a:r>
              <a:rPr lang="en-US" altLang="en-US" sz="3600" dirty="0">
                <a:latin typeface="Poppins"/>
              </a:rPr>
              <a:t>  </a:t>
            </a:r>
            <a:endParaRPr lang="en-US" altLang="en-US" sz="3600" dirty="0" smtClean="0"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b="1" dirty="0" smtClean="0"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 smtClean="0">
                <a:solidFill>
                  <a:srgbClr val="009900"/>
                </a:solidFill>
                <a:latin typeface="Poppins"/>
              </a:rPr>
              <a:t>more</a:t>
            </a:r>
            <a:r>
              <a:rPr lang="en-US" altLang="en-US" sz="3600" dirty="0" smtClean="0">
                <a:solidFill>
                  <a:srgbClr val="009900"/>
                </a:solidFill>
                <a:latin typeface="Poppins"/>
              </a:rPr>
              <a:t> </a:t>
            </a:r>
            <a:r>
              <a:rPr lang="en-US" altLang="en-US" sz="3600" b="1" dirty="0" smtClean="0">
                <a:solidFill>
                  <a:srgbClr val="009900"/>
                </a:solidFill>
                <a:latin typeface="Poppins"/>
              </a:rPr>
              <a:t>people than in 8 states </a:t>
            </a:r>
            <a:r>
              <a:rPr lang="en-US" altLang="en-US" sz="3600" b="1" dirty="0">
                <a:solidFill>
                  <a:srgbClr val="009900"/>
                </a:solidFill>
                <a:latin typeface="Poppins"/>
              </a:rPr>
              <a:t>in </a:t>
            </a:r>
            <a:r>
              <a:rPr lang="en-US" altLang="en-US" sz="3600" b="1" dirty="0" smtClean="0">
                <a:solidFill>
                  <a:srgbClr val="009900"/>
                </a:solidFill>
                <a:latin typeface="Poppins"/>
              </a:rPr>
              <a:t>Nigeria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dirty="0" smtClean="0"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latin typeface="Poppins"/>
              </a:rPr>
              <a:t>More people in </a:t>
            </a:r>
            <a:r>
              <a:rPr lang="en-US" altLang="en-US" sz="3600" dirty="0">
                <a:latin typeface="Poppins"/>
              </a:rPr>
              <a:t>75 </a:t>
            </a:r>
            <a:r>
              <a:rPr lang="en-US" altLang="en-US" sz="3600" dirty="0" smtClean="0">
                <a:latin typeface="Poppins"/>
              </a:rPr>
              <a:t>countries in </a:t>
            </a:r>
            <a:r>
              <a:rPr lang="en-US" altLang="en-US" sz="3600" dirty="0">
                <a:latin typeface="Poppins"/>
              </a:rPr>
              <a:t>the </a:t>
            </a:r>
            <a:r>
              <a:rPr lang="en-US" altLang="en-US" sz="3600" dirty="0" smtClean="0">
                <a:latin typeface="Poppins"/>
              </a:rPr>
              <a:t>world =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Equatorial 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Guinea, </a:t>
            </a:r>
            <a:endParaRPr lang="en-US" altLang="en-US" sz="28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Sao-Tome &amp; 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Principe, </a:t>
            </a:r>
            <a:endParaRPr lang="en-US" altLang="en-US" sz="28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err="1" smtClean="0">
                <a:solidFill>
                  <a:srgbClr val="3333FF"/>
                </a:solidFill>
                <a:latin typeface="Poppins"/>
              </a:rPr>
              <a:t>Comorros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, </a:t>
            </a:r>
            <a:endParaRPr lang="en-US" altLang="en-US" sz="28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Seychelles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all 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Caribbean countries (except Cuba and Jamaica) </a:t>
            </a:r>
            <a:endParaRPr lang="en-US" altLang="en-US" sz="28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East 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Timor, </a:t>
            </a:r>
            <a:endParaRPr lang="en-US" altLang="en-US" sz="2800" b="1" dirty="0" smtClean="0">
              <a:solidFill>
                <a:srgbClr val="3333FF"/>
              </a:solidFill>
              <a:latin typeface="Poppi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3333FF"/>
                </a:solidFill>
                <a:latin typeface="Poppins"/>
              </a:rPr>
              <a:t>Papua </a:t>
            </a:r>
            <a:r>
              <a:rPr lang="en-US" altLang="en-US" sz="2800" b="1" dirty="0">
                <a:solidFill>
                  <a:srgbClr val="3333FF"/>
                </a:solidFill>
                <a:latin typeface="Poppins"/>
              </a:rPr>
              <a:t>New Guinea.</a:t>
            </a:r>
            <a:endParaRPr lang="en-US" altLang="en-US" sz="2800" b="1" dirty="0">
              <a:solidFill>
                <a:srgbClr val="3333FF"/>
              </a:solidFill>
              <a:latin typeface="var( --e-global-typography-text-font-family )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025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737" y="-79653"/>
            <a:ext cx="1147286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The State of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Israel</a:t>
            </a:r>
          </a:p>
          <a:p>
            <a:pPr fontAlgn="base"/>
            <a:endParaRPr lang="en-US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7.4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million 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inhabitants of high diversity: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Jews (80%) and Arabs (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20%) and others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en-US" sz="32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Since 1948, the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population 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increased 10-fold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due to immigration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of Jews from round the world. </a:t>
            </a:r>
            <a:endParaRPr lang="en-US" sz="32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en-US" sz="32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Today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endParaRPr lang="en-US" sz="32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densely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populated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country</a:t>
            </a:r>
            <a:endParaRPr lang="en-US" sz="32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large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regions are thinly populated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en-US" sz="32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young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population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the median age is 28.3 years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infant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mortality rate is low (5.8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deaths/1,000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births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)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life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expectancy is high (78.7 years).</a:t>
            </a:r>
            <a:endParaRPr lang="en-US" sz="3200" b="1" i="0" dirty="0">
              <a:solidFill>
                <a:srgbClr val="676767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41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9" y="640912"/>
            <a:ext cx="7329485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</a:t>
            </a:r>
            <a:r>
              <a:rPr lang="en-US" sz="2800" b="1" dirty="0" smtClean="0"/>
              <a:t>otal </a:t>
            </a:r>
            <a:r>
              <a:rPr lang="en-US" sz="2800" b="1" dirty="0"/>
              <a:t>number of </a:t>
            </a:r>
            <a:r>
              <a:rPr lang="en-US" sz="2800" b="1" dirty="0" smtClean="0"/>
              <a:t>agric. holdings = 19,143 </a:t>
            </a:r>
            <a:r>
              <a:rPr lang="en-US" sz="2800" b="1" dirty="0"/>
              <a:t>of which 18,169 or 94.9% </a:t>
            </a:r>
            <a:r>
              <a:rPr lang="en-US" sz="2800" b="1" dirty="0" smtClean="0"/>
              <a:t>in </a:t>
            </a:r>
            <a:r>
              <a:rPr lang="en-US" sz="2800" b="1" dirty="0"/>
              <a:t>Trinidad and 974 or 5.1% in Tobago. </a:t>
            </a:r>
            <a:r>
              <a:rPr lang="en-US" sz="2800" b="1" dirty="0" smtClean="0"/>
              <a:t>A decline </a:t>
            </a:r>
            <a:r>
              <a:rPr lang="en-US" sz="2800" b="1" dirty="0"/>
              <a:t>of 11,423 holders or </a:t>
            </a:r>
            <a:r>
              <a:rPr lang="en-US" sz="2800" b="1" dirty="0" smtClean="0"/>
              <a:t>37.4</a:t>
            </a:r>
            <a:r>
              <a:rPr lang="en-US" sz="2800" b="1" dirty="0"/>
              <a:t>% when </a:t>
            </a:r>
            <a:r>
              <a:rPr lang="en-US" sz="2800" b="1" dirty="0" smtClean="0"/>
              <a:t>compared 30,566 for 1982. </a:t>
            </a:r>
          </a:p>
          <a:p>
            <a:r>
              <a:rPr lang="en-US" sz="2800" b="1" dirty="0" smtClean="0"/>
              <a:t>Total </a:t>
            </a:r>
            <a:r>
              <a:rPr lang="en-US" sz="2800" b="1" dirty="0"/>
              <a:t>number of holdings </a:t>
            </a:r>
            <a:r>
              <a:rPr lang="en-US" sz="2800" b="1" dirty="0" smtClean="0"/>
              <a:t>in </a:t>
            </a:r>
            <a:r>
              <a:rPr lang="en-US" sz="2800" b="1" dirty="0"/>
              <a:t>2004 </a:t>
            </a:r>
            <a:r>
              <a:rPr lang="en-US" sz="2800" b="1" dirty="0" smtClean="0"/>
              <a:t>= 18,968</a:t>
            </a:r>
            <a:r>
              <a:rPr lang="en-US" sz="2800" b="1" dirty="0"/>
              <a:t>. </a:t>
            </a:r>
            <a:r>
              <a:rPr lang="en-US" sz="2800" b="1" dirty="0" smtClean="0"/>
              <a:t>Most holdings </a:t>
            </a:r>
            <a:r>
              <a:rPr lang="en-US" sz="2800" b="1" dirty="0"/>
              <a:t>were less than 10 hectares in </a:t>
            </a:r>
            <a:r>
              <a:rPr lang="en-US" sz="2800" b="1" dirty="0" smtClean="0"/>
              <a:t>area</a:t>
            </a: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Under </a:t>
            </a:r>
            <a:r>
              <a:rPr lang="en-US" sz="3200" b="1" dirty="0">
                <a:solidFill>
                  <a:srgbClr val="3333FF"/>
                </a:solidFill>
              </a:rPr>
              <a:t>0.5 ha - 22 </a:t>
            </a:r>
            <a:r>
              <a:rPr lang="en-US" sz="3200" b="1" dirty="0" smtClean="0">
                <a:solidFill>
                  <a:srgbClr val="3333FF"/>
                </a:solidFill>
              </a:rPr>
              <a:t>%</a:t>
            </a: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0.5 </a:t>
            </a:r>
            <a:r>
              <a:rPr lang="en-US" sz="3200" b="1" dirty="0">
                <a:solidFill>
                  <a:srgbClr val="3333FF"/>
                </a:solidFill>
              </a:rPr>
              <a:t>to &lt; 1 ha - 12.8 % </a:t>
            </a:r>
            <a:endParaRPr lang="en-US" sz="3200" b="1" dirty="0" smtClean="0">
              <a:solidFill>
                <a:srgbClr val="3333FF"/>
              </a:solidFill>
            </a:endParaRP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1 </a:t>
            </a:r>
            <a:r>
              <a:rPr lang="en-US" sz="3200" b="1" dirty="0">
                <a:solidFill>
                  <a:srgbClr val="3333FF"/>
                </a:solidFill>
              </a:rPr>
              <a:t>to &lt; 2 ha - 18.2 % </a:t>
            </a:r>
            <a:endParaRPr lang="en-US" sz="3200" b="1" dirty="0" smtClean="0">
              <a:solidFill>
                <a:srgbClr val="3333FF"/>
              </a:solidFill>
            </a:endParaRP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2 </a:t>
            </a:r>
            <a:r>
              <a:rPr lang="en-US" sz="3200" b="1" dirty="0">
                <a:solidFill>
                  <a:srgbClr val="3333FF"/>
                </a:solidFill>
              </a:rPr>
              <a:t>to &lt; 10 ha - 8.9 % </a:t>
            </a:r>
            <a:endParaRPr lang="en-US" sz="3200" b="1" dirty="0" smtClean="0">
              <a:solidFill>
                <a:srgbClr val="3333FF"/>
              </a:solidFill>
            </a:endParaRP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10 </a:t>
            </a:r>
            <a:r>
              <a:rPr lang="en-US" sz="3200" b="1" dirty="0">
                <a:solidFill>
                  <a:srgbClr val="3333FF"/>
                </a:solidFill>
              </a:rPr>
              <a:t>to &lt; 50 ha - 3.7 % </a:t>
            </a:r>
            <a:endParaRPr lang="en-US" sz="3200" b="1" dirty="0" smtClean="0">
              <a:solidFill>
                <a:srgbClr val="3333FF"/>
              </a:solidFill>
            </a:endParaRPr>
          </a:p>
          <a:p>
            <a:pPr marL="142875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3333FF"/>
                </a:solidFill>
              </a:rPr>
              <a:t>Over </a:t>
            </a:r>
            <a:r>
              <a:rPr lang="en-US" sz="3200" b="1" dirty="0">
                <a:solidFill>
                  <a:srgbClr val="3333FF"/>
                </a:solidFill>
              </a:rPr>
              <a:t>50 ha - 0.3 % </a:t>
            </a:r>
            <a:endParaRPr lang="en-US" sz="3200" b="1" dirty="0" smtClean="0">
              <a:solidFill>
                <a:srgbClr val="3333FF"/>
              </a:solidFill>
            </a:endParaRPr>
          </a:p>
          <a:p>
            <a:endParaRPr lang="en-US" sz="900" b="1" dirty="0" smtClean="0"/>
          </a:p>
          <a:p>
            <a:r>
              <a:rPr lang="en-US" sz="3200" b="1" dirty="0" smtClean="0">
                <a:solidFill>
                  <a:srgbClr val="C00000"/>
                </a:solidFill>
              </a:rPr>
              <a:t>Majority </a:t>
            </a:r>
            <a:r>
              <a:rPr lang="en-US" sz="3200" b="1" dirty="0">
                <a:solidFill>
                  <a:srgbClr val="C00000"/>
                </a:solidFill>
              </a:rPr>
              <a:t>of holders (89.4</a:t>
            </a:r>
            <a:r>
              <a:rPr lang="en-US" sz="3200" b="1" dirty="0" smtClean="0">
                <a:solidFill>
                  <a:srgbClr val="C00000"/>
                </a:solidFill>
              </a:rPr>
              <a:t>%) in 6 areas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-1" y="0"/>
            <a:ext cx="745807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9900"/>
                </a:solidFill>
              </a:rPr>
              <a:t>Trinidad and Tobago: 2004 Agric. Census </a:t>
            </a:r>
            <a:endParaRPr lang="en-US" sz="3200" b="1" dirty="0">
              <a:solidFill>
                <a:srgbClr val="00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0038" y="302359"/>
            <a:ext cx="4271962" cy="65556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8000"/>
                </a:solidFill>
              </a:rPr>
              <a:t>When shall we have </a:t>
            </a:r>
            <a:r>
              <a:rPr lang="en-US" sz="4800" b="1" dirty="0" err="1" smtClean="0">
                <a:solidFill>
                  <a:srgbClr val="008000"/>
                </a:solidFill>
              </a:rPr>
              <a:t>Urhobo</a:t>
            </a:r>
            <a:r>
              <a:rPr lang="en-US" sz="4800" b="1" dirty="0" smtClean="0">
                <a:solidFill>
                  <a:srgbClr val="008000"/>
                </a:solidFill>
              </a:rPr>
              <a:t> statistics for planning her development? </a:t>
            </a:r>
          </a:p>
          <a:p>
            <a:endParaRPr lang="en-US" sz="3200" b="1" dirty="0">
              <a:solidFill>
                <a:srgbClr val="C00000"/>
              </a:solidFill>
            </a:endParaRPr>
          </a:p>
          <a:p>
            <a:r>
              <a:rPr lang="en-US" sz="4400" b="1" dirty="0" smtClean="0">
                <a:solidFill>
                  <a:srgbClr val="C00000"/>
                </a:solidFill>
              </a:rPr>
              <a:t>No stat., no plan, no growth, no development.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97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51" y="114300"/>
            <a:ext cx="11891961" cy="6376104"/>
          </a:xfrm>
          <a:prstGeom prst="rect">
            <a:avLst/>
          </a:prstGeom>
          <a:solidFill>
            <a:srgbClr val="FFEDB3"/>
          </a:solidFill>
        </p:spPr>
        <p:txBody>
          <a:bodyPr wrap="square">
            <a:spAutoFit/>
          </a:bodyPr>
          <a:lstStyle/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3200" b="1" dirty="0" smtClean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Country Profile</a:t>
            </a:r>
            <a:r>
              <a:rPr lang="en-US" sz="32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Republic of Trinidad and Tobago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800" b="1" dirty="0" smtClean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C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Capital</a:t>
            </a:r>
            <a:r>
              <a:rPr lang="en-US" sz="2600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Port of </a:t>
            </a:r>
            <a:r>
              <a:rPr lang="en-US" sz="2600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Spain, </a:t>
            </a:r>
            <a:r>
              <a:rPr lang="en-US" sz="2600" b="1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en-US" sz="2600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5,128 </a:t>
            </a:r>
            <a:r>
              <a:rPr lang="en-US" sz="2600" dirty="0" err="1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</a:t>
            </a:r>
            <a:r>
              <a:rPr lang="en-US" sz="2600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km</a:t>
            </a:r>
            <a:r>
              <a:rPr lang="en-US" sz="28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b="1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</a:t>
            </a:r>
            <a:r>
              <a:rPr lang="en-US" sz="28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1,226,383 </a:t>
            </a:r>
            <a:endParaRPr lang="en-US" sz="2800" dirty="0" smtClean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C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44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600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July 2012 est</a:t>
            </a:r>
            <a:r>
              <a:rPr lang="en-US" sz="2600" dirty="0" smtClean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2600" b="1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 expectancy</a:t>
            </a:r>
            <a:r>
              <a:rPr lang="en-US" sz="2600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72 (2012 est.)</a:t>
            </a:r>
            <a:endParaRPr lang="en-US" sz="2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 smtClean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Pop. </a:t>
            </a:r>
            <a:r>
              <a:rPr lang="en-US" sz="2600" b="1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growth rate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- 0.086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(2012 est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r>
              <a:rPr lang="en-US" sz="2600" b="1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Languages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English (official), </a:t>
            </a: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Caribbean Hindustani (a dialect of Hindi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French, Spanish, 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Chinese </a:t>
            </a: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Inflation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8.7% (2012 est.).</a:t>
            </a: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GDP </a:t>
            </a:r>
            <a:r>
              <a:rPr lang="en-US" sz="2600" b="1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purchasing power </a:t>
            </a: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parity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US$27.12 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billion </a:t>
            </a:r>
            <a:endParaRPr lang="en-US" sz="2600" dirty="0" smtClean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2012 est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2600" b="1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GDP </a:t>
            </a:r>
            <a:r>
              <a:rPr lang="en-US" sz="2600" b="1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capita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US$20,400 (2012 est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GDP </a:t>
            </a:r>
            <a:r>
              <a:rPr lang="en-US" sz="2600" b="1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composition by </a:t>
            </a:r>
            <a:endParaRPr lang="en-US" sz="2600" b="1" dirty="0" smtClean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sector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agriculture: 0.3%; industry: 58.8%;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services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40.8% (2012 est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r>
              <a:rPr lang="en-US" sz="26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 </a:t>
            </a: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arable land: 14.62%;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 crops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9.16%; other: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76.22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(2005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 </a:t>
            </a: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industries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petroleum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petroleum 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products,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Liquefied natural 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gas, </a:t>
            </a:r>
            <a:endParaRPr lang="en-US" sz="2600" dirty="0" smtClean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methanol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ammonia,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urea, steel 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products,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beverages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 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processing, </a:t>
            </a:r>
            <a:endParaRPr lang="en-US" sz="2600" dirty="0" smtClean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008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cement</a:t>
            </a:r>
            <a:r>
              <a:rPr lang="en-US" sz="2600" dirty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cotton </a:t>
            </a:r>
            <a:r>
              <a:rPr lang="en-US" sz="2600" dirty="0" smtClean="0">
                <a:solidFill>
                  <a:srgbClr val="008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textiles.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Agricultural </a:t>
            </a:r>
            <a:r>
              <a:rPr lang="en-US" sz="2600" b="1" dirty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</a:t>
            </a:r>
            <a:r>
              <a:rPr lang="en-US" sz="2600" dirty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cocoa, rice, citrus, coffee, </a:t>
            </a:r>
            <a:endParaRPr lang="en-US" sz="2600" dirty="0" smtClean="0">
              <a:solidFill>
                <a:srgbClr val="FF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FF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vegetables, poultry</a:t>
            </a:r>
            <a:r>
              <a:rPr lang="en-US" sz="2600" dirty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smtClean="0">
                <a:solidFill>
                  <a:srgbClr val="FF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sugar. </a:t>
            </a: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</a:t>
            </a:r>
            <a:r>
              <a:rPr lang="en-US" sz="2600" b="1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resources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petroleum, 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gas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2600" dirty="0" smtClean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asphalt </a:t>
            </a:r>
            <a:r>
              <a:rPr lang="en-US" sz="2600" b="1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Exports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petroleum and petroleum products, liquefied 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gas, </a:t>
            </a:r>
            <a:endParaRPr lang="en-US" sz="2600" dirty="0" smtClean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methanol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ammonia, urea, steel products, beverages, 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cereal 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cereal </a:t>
            </a:r>
            <a:endParaRPr lang="en-US" sz="2600" dirty="0" smtClean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dirty="0">
              <a:solidFill>
                <a:srgbClr val="3333FF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sugar, cocoa, coffee, citrus 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fruit, vegetables</a:t>
            </a:r>
            <a:r>
              <a:rPr lang="en-US" sz="2600" dirty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smtClean="0">
                <a:solidFill>
                  <a:srgbClr val="3333FF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flowers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 </a:t>
            </a: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600" b="1" dirty="0">
              <a:solidFill>
                <a:srgbClr val="000000"/>
              </a:solidFill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b="1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US 43.6%, Spain 5.1%, 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Korea 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4.8%, </a:t>
            </a:r>
            <a:r>
              <a:rPr lang="en-US" sz="2600" dirty="0" smtClean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Jamaica </a:t>
            </a:r>
            <a:r>
              <a:rPr lang="en-US" sz="26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4.6% (2011)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02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2" y="487561"/>
            <a:ext cx="11630025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rgbClr val="C00000"/>
                </a:solidFill>
                <a:latin typeface="Montserrat"/>
              </a:rPr>
              <a:t>LAND MASS AND RESOURCES</a:t>
            </a:r>
            <a:r>
              <a:rPr lang="en-US" altLang="en-US" sz="3200" dirty="0">
                <a:latin typeface="Poppins"/>
              </a:rPr>
              <a:t> </a:t>
            </a:r>
            <a:r>
              <a:rPr lang="en-US" altLang="en-US" sz="3200" b="1" dirty="0">
                <a:solidFill>
                  <a:srgbClr val="C00000"/>
                </a:solidFill>
                <a:latin typeface="Poppins"/>
              </a:rPr>
              <a:t>OF THE URHOBO NATION </a:t>
            </a:r>
            <a:endParaRPr lang="en-US" altLang="en-US" sz="3200" b="1" dirty="0">
              <a:solidFill>
                <a:srgbClr val="C00000"/>
              </a:solidFill>
              <a:latin typeface="var( --e-global-typography-text-font-family )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 b="1" dirty="0">
              <a:solidFill>
                <a:srgbClr val="009900"/>
              </a:solidFill>
              <a:latin typeface="Poppins"/>
            </a:endParaRPr>
          </a:p>
          <a:p>
            <a:pPr marL="457200" lvl="0" indent="-228600">
              <a:buFont typeface="Arial" panose="020B0604020202020204" pitchFamily="34" charset="0"/>
              <a:buChar char="•"/>
            </a:pPr>
            <a:r>
              <a:rPr lang="en-US" altLang="en-US" sz="3200" b="1" u="sng" dirty="0">
                <a:solidFill>
                  <a:srgbClr val="009900"/>
                </a:solidFill>
                <a:latin typeface="Poppins"/>
              </a:rPr>
              <a:t>Contiguous</a:t>
            </a:r>
            <a:r>
              <a:rPr lang="en-US" altLang="en-US" sz="3200" b="1" dirty="0">
                <a:solidFill>
                  <a:srgbClr val="009900"/>
                </a:solidFill>
                <a:latin typeface="Poppins"/>
              </a:rPr>
              <a:t> 3,829 km2 territory of land and coastal areas</a:t>
            </a: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rgbClr val="3333FF"/>
                </a:solidFill>
                <a:latin typeface="Poppins"/>
              </a:rPr>
              <a:t>Cultural </a:t>
            </a:r>
            <a:r>
              <a:rPr lang="en-US" altLang="en-US" sz="3200" b="1" dirty="0">
                <a:solidFill>
                  <a:srgbClr val="3333FF"/>
                </a:solidFill>
                <a:latin typeface="Poppins"/>
              </a:rPr>
              <a:t>homogeneity</a:t>
            </a:r>
          </a:p>
          <a:p>
            <a:pPr marL="457200" lvl="0" indent="-228600"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accent2">
                    <a:lumMod val="75000"/>
                  </a:schemeClr>
                </a:solidFill>
                <a:latin typeface="Poppins"/>
              </a:rPr>
              <a:t>Home </a:t>
            </a: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  <a:latin typeface="Poppins"/>
              </a:rPr>
              <a:t>to many resources: 12 oil and gas fields; over 400+ oil wells, over 15% of the Nigerian natural gas reserves, and the largest Gas Plant, </a:t>
            </a:r>
            <a:r>
              <a:rPr lang="en-US" altLang="en-US" sz="3200" b="1" dirty="0" err="1">
                <a:solidFill>
                  <a:schemeClr val="accent2">
                    <a:lumMod val="75000"/>
                  </a:schemeClr>
                </a:solidFill>
                <a:latin typeface="Poppins"/>
              </a:rPr>
              <a:t>Utorogu</a:t>
            </a: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  <a:latin typeface="Poppins"/>
              </a:rPr>
              <a:t> Gas Plant in Sub-Saharan Africa at </a:t>
            </a:r>
            <a:r>
              <a:rPr lang="en-US" altLang="en-US" sz="3200" b="1" dirty="0" err="1">
                <a:solidFill>
                  <a:schemeClr val="accent2">
                    <a:lumMod val="75000"/>
                  </a:schemeClr>
                </a:solidFill>
                <a:latin typeface="Poppins"/>
              </a:rPr>
              <a:t>Otu-Jeremi</a:t>
            </a:r>
            <a:endParaRPr lang="en-US" altLang="en-US" sz="3200" b="1" dirty="0">
              <a:solidFill>
                <a:schemeClr val="accent2">
                  <a:lumMod val="75000"/>
                </a:schemeClr>
              </a:solidFill>
              <a:latin typeface="Poppins"/>
            </a:endParaRP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latin typeface="Poppins"/>
              </a:rPr>
              <a:t>Mineral resources: Sand</a:t>
            </a:r>
            <a:r>
              <a:rPr lang="en-US" altLang="en-US" sz="3200" b="1" dirty="0">
                <a:latin typeface="Poppins"/>
              </a:rPr>
              <a:t>, Silica, Kaolin, Clay, </a:t>
            </a:r>
            <a:r>
              <a:rPr lang="en-US" altLang="en-US" sz="3200" b="1" dirty="0" err="1">
                <a:latin typeface="Poppins"/>
              </a:rPr>
              <a:t>Baryte</a:t>
            </a:r>
            <a:endParaRPr lang="en-US" altLang="en-US" sz="3200" b="1" dirty="0">
              <a:latin typeface="Poppins"/>
            </a:endParaRP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8000"/>
                </a:solidFill>
                <a:latin typeface="Poppins"/>
              </a:rPr>
              <a:t>Forest resources: Timber, Oil palm and Raffia Palm</a:t>
            </a: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latin typeface="Poppins"/>
              </a:rPr>
              <a:t>Abundant </a:t>
            </a:r>
            <a:r>
              <a:rPr lang="en-US" altLang="en-US" sz="3200" b="1" dirty="0">
                <a:latin typeface="Poppins"/>
              </a:rPr>
              <a:t>land for cropping and plantation agriculture</a:t>
            </a: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C00000"/>
                </a:solidFill>
                <a:latin typeface="Poppins"/>
              </a:rPr>
              <a:t>8</a:t>
            </a:r>
            <a:r>
              <a:rPr lang="en-US" altLang="en-US" sz="3200" b="1" dirty="0" smtClean="0">
                <a:solidFill>
                  <a:srgbClr val="C00000"/>
                </a:solidFill>
                <a:latin typeface="Poppins"/>
              </a:rPr>
              <a:t> </a:t>
            </a:r>
            <a:r>
              <a:rPr lang="en-US" altLang="en-US" sz="3200" b="1" dirty="0">
                <a:solidFill>
                  <a:srgbClr val="C00000"/>
                </a:solidFill>
                <a:latin typeface="Poppins"/>
              </a:rPr>
              <a:t>rivers with access to the Atlantic Ocean</a:t>
            </a:r>
          </a:p>
          <a:p>
            <a:pPr marL="4572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latin typeface="Poppins"/>
              </a:rPr>
              <a:t>Water </a:t>
            </a:r>
            <a:r>
              <a:rPr lang="en-US" altLang="en-US" sz="3200" b="1" dirty="0">
                <a:latin typeface="Poppins"/>
              </a:rPr>
              <a:t>bodies for aquaculture, recreation and tourism</a:t>
            </a:r>
          </a:p>
        </p:txBody>
      </p:sp>
    </p:spTree>
    <p:extLst>
      <p:ext uri="{BB962C8B-B14F-4D97-AF65-F5344CB8AC3E}">
        <p14:creationId xmlns:p14="http://schemas.microsoft.com/office/powerpoint/2010/main" xmlns="" val="1347541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63" y="1071800"/>
            <a:ext cx="12149137" cy="52937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2 seaports at Warri and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Sapele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; 30 sites for river ports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1 airport at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Osubi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for local flights.</a:t>
            </a:r>
            <a:endParaRPr lang="en-US" altLang="en-US" sz="2800" b="1" dirty="0">
              <a:latin typeface="var( --e-global-typography-text-font-family )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1 refinery, 1 petrochemical plant, Nigerian Gas Company, 1 steel plant, 1 Salt Refining Co., 1 world class wood processing plant, 2 glass making co., 2 gas-fired electricity gen plants at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Ughelli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,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Sapele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and other industrial clusters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Poppins"/>
              </a:rPr>
              <a:t>10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LGAs, about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Poppins"/>
              </a:rPr>
              <a:t>15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urban centers, 60 bank branches, 3 universities, 2 polytechnics and 2 Colleges of Education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Poppins"/>
              </a:rPr>
              <a:t>1000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Govt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Primary Schools,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Poppins"/>
              </a:rPr>
              <a:t>250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Govt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 Secondary Schools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2000+ Churches, Mosques and Temples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abundant qualified manpower in any fields of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effectLst/>
                <a:latin typeface="Poppins"/>
              </a:rPr>
              <a:t>endeavour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effectLst/>
                <a:latin typeface="Poppins"/>
              </a:rPr>
              <a:t>.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effectLst/>
              <a:latin typeface="Montserra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C00000"/>
                </a:solidFill>
              </a:rPr>
              <a:t>Urhoboland</a:t>
            </a:r>
            <a:r>
              <a:rPr lang="en-US" sz="3600" b="1" dirty="0" smtClean="0">
                <a:solidFill>
                  <a:srgbClr val="C00000"/>
                </a:solidFill>
              </a:rPr>
              <a:t> Statistics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98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ueig.org.ng/wp-content/uploads/2020/09/rubber-tree-539x303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129338" cy="4271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ttps://ueig.org.ng/wp-content/uploads/2020/09/p-539x303.jpe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0"/>
            <a:ext cx="5891212" cy="42719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0" y="4633079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Rubber and Oil palm are two important crops to target for </a:t>
            </a:r>
            <a:r>
              <a:rPr lang="en-US" sz="5400" b="1" dirty="0" err="1" smtClean="0"/>
              <a:t>Urhoboland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23619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2001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800"/>
              </a:lnSpc>
            </a:pPr>
            <a:endParaRPr lang="en-US" sz="4000" b="1" dirty="0" smtClean="0"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C000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err="1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Urhobo</a:t>
            </a:r>
            <a:r>
              <a:rPr lang="en-US" sz="4000" b="1" dirty="0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is endowed with a </a:t>
            </a:r>
            <a:r>
              <a:rPr lang="en-US" sz="4000" b="1" dirty="0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vast arable </a:t>
            </a:r>
            <a:r>
              <a:rPr lang="en-US" sz="4000" b="1" dirty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land of </a:t>
            </a:r>
            <a:endParaRPr lang="en-US" sz="4000" b="1" dirty="0" smtClean="0">
              <a:solidFill>
                <a:srgbClr val="C000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 smtClean="0">
              <a:solidFill>
                <a:srgbClr val="C000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C000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about </a:t>
            </a:r>
            <a:r>
              <a:rPr lang="en-US" sz="4000" b="1" dirty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4000 </a:t>
            </a:r>
            <a:r>
              <a:rPr lang="en-US" sz="4000" b="1" dirty="0" err="1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sq</a:t>
            </a:r>
            <a:r>
              <a:rPr lang="en-US" sz="4000" b="1" dirty="0" smtClean="0">
                <a:solidFill>
                  <a:srgbClr val="C000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 km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.  This land is </a:t>
            </a:r>
            <a:r>
              <a:rPr lang="en-US" sz="4000" b="1" dirty="0" smtClean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suitable 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for the </a:t>
            </a:r>
            <a:r>
              <a:rPr lang="en-US" sz="4000" b="1" dirty="0" smtClean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fontAlgn="base">
              <a:lnSpc>
                <a:spcPts val="1800"/>
              </a:lnSpc>
            </a:pPr>
            <a:endParaRPr lang="en-US" sz="4000" b="1" dirty="0"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cultivation 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of 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Cassava, Oil Palm,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Raffia 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Palm, </a:t>
            </a:r>
            <a:endParaRPr lang="en-US" sz="4000" b="1" dirty="0" smtClean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Rice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Plantain,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Banana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Yam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Sweet Potato, </a:t>
            </a:r>
            <a:endParaRPr lang="en-US" sz="4000" b="1" dirty="0" smtClean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Beans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Groundnuts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Coconut, Coco-yam, </a:t>
            </a:r>
            <a:endParaRPr lang="en-US" sz="4000" b="1" dirty="0" smtClean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Pepper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Melon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Mango, Orange,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Paw-paw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Sugar </a:t>
            </a:r>
            <a:endParaRPr lang="en-US" sz="4000" b="1" dirty="0" smtClean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Cane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Pineapple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Alligator 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Pepper, </a:t>
            </a:r>
            <a:r>
              <a:rPr lang="en-US" sz="4000" b="1" dirty="0" smtClean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Spices</a:t>
            </a:r>
            <a:r>
              <a:rPr lang="en-US" sz="4000" b="1" dirty="0">
                <a:solidFill>
                  <a:srgbClr val="009900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en-US" sz="4000" b="1" dirty="0" smtClean="0">
              <a:solidFill>
                <a:srgbClr val="009900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 smtClean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Bamboo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Timber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 Rubber, etc.  The </a:t>
            </a:r>
            <a:r>
              <a:rPr lang="en-US" sz="4000" b="1" dirty="0" err="1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Urhobo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4000" b="1" dirty="0" smtClean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environment 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has also been </a:t>
            </a: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most 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conducive for </a:t>
            </a:r>
            <a:endParaRPr lang="en-US" sz="4000" b="1" dirty="0" smtClean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Poultry, Piggery, Grass-cutter </a:t>
            </a: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rearing,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4000" b="1" dirty="0" err="1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Rabbitery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, </a:t>
            </a:r>
            <a:r>
              <a:rPr lang="en-US" sz="4000" b="1" dirty="0" err="1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Snailery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 and </a:t>
            </a: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other 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forms </a:t>
            </a: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of </a:t>
            </a:r>
          </a:p>
          <a:p>
            <a:pPr fontAlgn="base">
              <a:lnSpc>
                <a:spcPts val="1800"/>
              </a:lnSpc>
            </a:pPr>
            <a:endParaRPr lang="en-US" sz="4000" b="1" dirty="0">
              <a:solidFill>
                <a:srgbClr val="3333FF"/>
              </a:solidFill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animal </a:t>
            </a:r>
            <a:r>
              <a:rPr lang="en-US" sz="4000" b="1" dirty="0">
                <a:solidFill>
                  <a:srgbClr val="3333FF"/>
                </a:solidFill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husbandry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.  Fish farming is also a </a:t>
            </a:r>
            <a:r>
              <a:rPr lang="en-US" sz="4000" b="1" dirty="0" smtClean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viable </a:t>
            </a:r>
          </a:p>
          <a:p>
            <a:pPr fontAlgn="base">
              <a:lnSpc>
                <a:spcPts val="1800"/>
              </a:lnSpc>
            </a:pPr>
            <a:endParaRPr lang="en-US" sz="4000" b="1" dirty="0">
              <a:latin typeface="Poppins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ts val="1800"/>
              </a:lnSpc>
            </a:pPr>
            <a:r>
              <a:rPr lang="en-US" sz="4000" b="1" dirty="0" smtClean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agricultural enterprise 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thriving in </a:t>
            </a:r>
            <a:r>
              <a:rPr lang="en-US" sz="4000" b="1" dirty="0" err="1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Urhoboland</a:t>
            </a:r>
            <a:r>
              <a:rPr lang="en-US" sz="4000" b="1" dirty="0">
                <a:latin typeface="Poppins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57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774" y="395784"/>
            <a:ext cx="558193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The </a:t>
            </a:r>
            <a:r>
              <a:rPr lang="en-US" sz="3600" b="1" dirty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Niger Delta people should encourage the </a:t>
            </a:r>
            <a:r>
              <a:rPr lang="en-US" sz="3600" b="1" dirty="0">
                <a:solidFill>
                  <a:srgbClr val="3366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northern food cabals </a:t>
            </a:r>
            <a:r>
              <a:rPr lang="en-US" sz="3600" b="1" dirty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to carry out their threat to stop food supply. That is when our politicians will </a:t>
            </a:r>
            <a:r>
              <a:rPr lang="en-US" sz="3600" b="1" dirty="0" smtClean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realize </a:t>
            </a:r>
            <a:r>
              <a:rPr lang="en-US" sz="3600" b="1" dirty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that the business of governance is more serious than winning elections and riding in imported luxury </a:t>
            </a:r>
            <a:r>
              <a:rPr lang="en-US" sz="3600" b="1" dirty="0" smtClean="0">
                <a:solidFill>
                  <a:srgbClr val="3333FF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jeeps. </a:t>
            </a:r>
            <a:endParaRPr lang="en-US" sz="3600" b="1" dirty="0">
              <a:solidFill>
                <a:srgbClr val="3333FF"/>
              </a:solidFill>
            </a:endParaRPr>
          </a:p>
        </p:txBody>
      </p:sp>
      <p:pic>
        <p:nvPicPr>
          <p:cNvPr id="3" name="Picture 2" descr="Prof Darah: Threat To Withdraw Northern Food Supplies To Rivers State, A Welcome Challenge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39"/>
          <a:stretch/>
        </p:blipFill>
        <p:spPr bwMode="auto">
          <a:xfrm>
            <a:off x="5854890" y="-1"/>
            <a:ext cx="6337111" cy="45992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854890" y="5004896"/>
            <a:ext cx="6337110" cy="1261884"/>
          </a:xfrm>
          <a:prstGeom prst="rect">
            <a:avLst/>
          </a:prstGeom>
          <a:solidFill>
            <a:srgbClr val="FFFF85"/>
          </a:solidFill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Prof. </a:t>
            </a:r>
            <a:r>
              <a:rPr lang="en-US" sz="3800" b="1" dirty="0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G. G. </a:t>
            </a:r>
            <a:r>
              <a:rPr lang="en-US" sz="3800" b="1" dirty="0" err="1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Darah</a:t>
            </a:r>
            <a:r>
              <a:rPr lang="en-US" sz="38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the Delta State Chairman of PANDEF 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xmlns="" val="10937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039" y="103186"/>
            <a:ext cx="57326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Niger Delta states are </a:t>
            </a:r>
            <a:endParaRPr lang="en-US" sz="4000" b="1" dirty="0" smtClean="0">
              <a:solidFill>
                <a:srgbClr val="008000"/>
              </a:solidFill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en-US" sz="4000" b="1" dirty="0" smtClean="0">
                <a:solidFill>
                  <a:srgbClr val="008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in </a:t>
            </a:r>
            <a:r>
              <a:rPr lang="en-US" sz="4000" b="1" dirty="0">
                <a:solidFill>
                  <a:srgbClr val="008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the Plantain and </a:t>
            </a:r>
            <a:r>
              <a:rPr lang="en-US" sz="4000" b="1" dirty="0" smtClean="0">
                <a:solidFill>
                  <a:srgbClr val="008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Banana </a:t>
            </a:r>
            <a:r>
              <a:rPr lang="en-US" sz="4000" b="1" dirty="0">
                <a:solidFill>
                  <a:srgbClr val="008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belt</a:t>
            </a:r>
            <a:endParaRPr lang="en-US" sz="4000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36" y="2077219"/>
            <a:ext cx="573263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3333FF"/>
                </a:solidFill>
              </a:rPr>
              <a:t>Much need for moisture</a:t>
            </a:r>
          </a:p>
          <a:p>
            <a:r>
              <a:rPr lang="en-US" sz="3800" b="1" dirty="0" smtClean="0">
                <a:solidFill>
                  <a:srgbClr val="3333FF"/>
                </a:solidFill>
              </a:rPr>
              <a:t>High in carbohydrates</a:t>
            </a:r>
          </a:p>
          <a:p>
            <a:r>
              <a:rPr lang="en-US" sz="3800" b="1" dirty="0" smtClean="0">
                <a:solidFill>
                  <a:srgbClr val="3333FF"/>
                </a:solidFill>
              </a:rPr>
              <a:t>All year cropping</a:t>
            </a:r>
          </a:p>
          <a:p>
            <a:r>
              <a:rPr lang="en-US" sz="3800" b="1" dirty="0" smtClean="0">
                <a:solidFill>
                  <a:srgbClr val="3333FF"/>
                </a:solidFill>
              </a:rPr>
              <a:t>Perennial crop</a:t>
            </a:r>
            <a:endParaRPr lang="en-US" sz="3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106" t="21782" r="36749" b="17024"/>
          <a:stretch/>
        </p:blipFill>
        <p:spPr>
          <a:xfrm>
            <a:off x="5856871" y="1072682"/>
            <a:ext cx="6264322" cy="44764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56871" y="5596116"/>
            <a:ext cx="6337110" cy="1261884"/>
          </a:xfrm>
          <a:prstGeom prst="rect">
            <a:avLst/>
          </a:prstGeom>
          <a:solidFill>
            <a:srgbClr val="FFFF85"/>
          </a:solidFill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Prof. </a:t>
            </a:r>
            <a:r>
              <a:rPr lang="en-US" sz="3800" b="1" dirty="0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G. G. </a:t>
            </a:r>
            <a:r>
              <a:rPr lang="en-US" sz="3800" b="1" dirty="0" err="1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Darah</a:t>
            </a:r>
            <a:r>
              <a:rPr lang="en-US" sz="38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the Delta State Chairman of PANDEF </a:t>
            </a:r>
            <a:endParaRPr lang="en-US" sz="3800" dirty="0"/>
          </a:p>
        </p:txBody>
      </p:sp>
      <p:sp>
        <p:nvSpPr>
          <p:cNvPr id="6" name="TextBox 5"/>
          <p:cNvSpPr txBox="1"/>
          <p:nvPr/>
        </p:nvSpPr>
        <p:spPr>
          <a:xfrm>
            <a:off x="159636" y="4508654"/>
            <a:ext cx="5377086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Tell them the story of </a:t>
            </a:r>
            <a:r>
              <a:rPr lang="en-US" sz="3600" b="1" dirty="0" err="1" smtClean="0">
                <a:solidFill>
                  <a:srgbClr val="C00000"/>
                </a:solidFill>
              </a:rPr>
              <a:t>Dr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Ayuk-Takem</a:t>
            </a:r>
            <a:r>
              <a:rPr lang="en-US" sz="3600" b="1" dirty="0" smtClean="0">
                <a:solidFill>
                  <a:srgbClr val="C00000"/>
                </a:solidFill>
              </a:rPr>
              <a:t> &amp; </a:t>
            </a:r>
            <a:r>
              <a:rPr lang="en-US" sz="3600" b="1" dirty="0" err="1" smtClean="0">
                <a:solidFill>
                  <a:srgbClr val="C00000"/>
                </a:solidFill>
              </a:rPr>
              <a:t>coolerful</a:t>
            </a:r>
            <a:r>
              <a:rPr lang="en-US" sz="3600" b="1" dirty="0" smtClean="0">
                <a:solidFill>
                  <a:srgbClr val="C00000"/>
                </a:solidFill>
              </a:rPr>
              <a:t> of boiled plantain in </a:t>
            </a:r>
            <a:r>
              <a:rPr lang="en-US" sz="3600" b="1" dirty="0" err="1" smtClean="0">
                <a:solidFill>
                  <a:srgbClr val="C00000"/>
                </a:solidFill>
              </a:rPr>
              <a:t>Yaounde</a:t>
            </a:r>
            <a:r>
              <a:rPr lang="en-US" sz="3600" b="1" dirty="0" smtClean="0">
                <a:solidFill>
                  <a:srgbClr val="C00000"/>
                </a:solidFill>
              </a:rPr>
              <a:t> Cameroon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0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5259" y="996286"/>
            <a:ext cx="10481481" cy="5632311"/>
          </a:xfrm>
          <a:prstGeom prst="rect">
            <a:avLst/>
          </a:prstGeom>
          <a:solidFill>
            <a:srgbClr val="FFFFAF"/>
          </a:solidFill>
        </p:spPr>
        <p:txBody>
          <a:bodyPr wrap="square" rtlCol="0">
            <a:spAutoFit/>
          </a:bodyPr>
          <a:lstStyle/>
          <a:p>
            <a:pPr marL="455613" indent="-455613">
              <a:buAutoNum type="arabicPeriod"/>
            </a:pPr>
            <a:r>
              <a:rPr lang="en-US" sz="3600" b="1" dirty="0" smtClean="0"/>
              <a:t>Own a garden around your </a:t>
            </a:r>
            <a:r>
              <a:rPr lang="en-US" sz="3600" b="1" dirty="0" smtClean="0">
                <a:solidFill>
                  <a:srgbClr val="3333FF"/>
                </a:solidFill>
              </a:rPr>
              <a:t>homestead, bag, pots</a:t>
            </a:r>
          </a:p>
          <a:p>
            <a:pPr marL="455613" indent="-455613">
              <a:buAutoNum type="arabicPeriod"/>
            </a:pPr>
            <a:r>
              <a:rPr lang="en-US" sz="3600" b="1" dirty="0" smtClean="0">
                <a:solidFill>
                  <a:srgbClr val="3333FF"/>
                </a:solidFill>
              </a:rPr>
              <a:t>Save all food </a:t>
            </a:r>
            <a:r>
              <a:rPr lang="en-US" sz="3600" b="1" dirty="0" smtClean="0"/>
              <a:t>before they are consumed</a:t>
            </a:r>
          </a:p>
          <a:p>
            <a:pPr marL="342900" indent="-342900">
              <a:buAutoNum type="arabicPeriod"/>
            </a:pP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3333FF"/>
                </a:solidFill>
              </a:rPr>
              <a:t>Feed others </a:t>
            </a:r>
            <a:r>
              <a:rPr lang="en-US" sz="3600" b="1" dirty="0" smtClean="0"/>
              <a:t>apart from your nuclear family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Plant </a:t>
            </a:r>
            <a:r>
              <a:rPr lang="en-US" sz="3600" b="1" dirty="0" smtClean="0">
                <a:solidFill>
                  <a:srgbClr val="3333FF"/>
                </a:solidFill>
              </a:rPr>
              <a:t>food trees </a:t>
            </a:r>
            <a:r>
              <a:rPr lang="en-US" sz="3600" b="1" dirty="0" smtClean="0"/>
              <a:t>along all roads to share to all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Fund </a:t>
            </a:r>
            <a:r>
              <a:rPr lang="en-US" sz="3600" b="1" dirty="0" smtClean="0">
                <a:solidFill>
                  <a:srgbClr val="3333FF"/>
                </a:solidFill>
              </a:rPr>
              <a:t>association and cooperatives </a:t>
            </a:r>
            <a:r>
              <a:rPr lang="en-US" sz="3600" b="1" dirty="0" smtClean="0"/>
              <a:t>of farmers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Diaspora </a:t>
            </a:r>
            <a:r>
              <a:rPr lang="en-US" sz="3600" b="1" dirty="0" err="1" smtClean="0"/>
              <a:t>Urhobo</a:t>
            </a:r>
            <a:r>
              <a:rPr lang="en-US" sz="3600" b="1" dirty="0" smtClean="0"/>
              <a:t> must support local activities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>
                <a:solidFill>
                  <a:srgbClr val="3333FF"/>
                </a:solidFill>
              </a:rPr>
              <a:t>Eat balanced diet </a:t>
            </a:r>
            <a:r>
              <a:rPr lang="en-US" sz="3600" b="1" dirty="0" smtClean="0"/>
              <a:t>for all nutrients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Prepare food hygienically: </a:t>
            </a:r>
            <a:r>
              <a:rPr lang="en-US" sz="3600" b="1" dirty="0" smtClean="0">
                <a:solidFill>
                  <a:srgbClr val="3333FF"/>
                </a:solidFill>
              </a:rPr>
              <a:t>do not overcook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Eat less </a:t>
            </a:r>
            <a:r>
              <a:rPr lang="en-US" sz="3600" b="1" dirty="0" smtClean="0">
                <a:solidFill>
                  <a:srgbClr val="3333FF"/>
                </a:solidFill>
              </a:rPr>
              <a:t>oil, salt </a:t>
            </a:r>
            <a:r>
              <a:rPr lang="en-US" sz="3600" b="1" dirty="0" smtClean="0"/>
              <a:t>and</a:t>
            </a:r>
            <a:r>
              <a:rPr lang="en-US" sz="3600" b="1" dirty="0" smtClean="0">
                <a:solidFill>
                  <a:srgbClr val="3333FF"/>
                </a:solidFill>
              </a:rPr>
              <a:t> sugars </a:t>
            </a:r>
            <a:r>
              <a:rPr lang="en-US" sz="3600" b="1" dirty="0" smtClean="0"/>
              <a:t>to keep fit</a:t>
            </a:r>
          </a:p>
          <a:p>
            <a:pPr marL="342900" indent="-342900">
              <a:buAutoNum type="arabicPeriod"/>
            </a:pPr>
            <a:r>
              <a:rPr lang="en-US" sz="3600" b="1" dirty="0"/>
              <a:t> </a:t>
            </a:r>
            <a:r>
              <a:rPr lang="en-US" sz="3600" b="1" dirty="0" smtClean="0"/>
              <a:t>Serve only what is to be consumed: waste no food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Food for All </a:t>
            </a:r>
            <a:r>
              <a:rPr lang="en-US" sz="4800" b="1" dirty="0" err="1" smtClean="0">
                <a:solidFill>
                  <a:srgbClr val="C00000"/>
                </a:solidFill>
              </a:rPr>
              <a:t>Urhobo</a:t>
            </a:r>
            <a:r>
              <a:rPr lang="en-US" sz="4800" b="1" dirty="0" smtClean="0">
                <a:solidFill>
                  <a:srgbClr val="C00000"/>
                </a:solidFill>
              </a:rPr>
              <a:t>: </a:t>
            </a:r>
            <a:r>
              <a:rPr lang="en-US" sz="4800" b="1" dirty="0" smtClean="0">
                <a:solidFill>
                  <a:srgbClr val="00B050"/>
                </a:solidFill>
              </a:rPr>
              <a:t>Solutions suggested</a:t>
            </a:r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4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237782"/>
            <a:ext cx="103995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“</a:t>
            </a:r>
            <a:r>
              <a:rPr lang="en-US" sz="4000" b="1" dirty="0" err="1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Ughwerun</a:t>
            </a:r>
            <a:r>
              <a:rPr lang="en-US" sz="40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Kingdom of </a:t>
            </a:r>
            <a:r>
              <a:rPr lang="en-US" sz="4000" b="1" dirty="0" err="1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Urhobo</a:t>
            </a:r>
            <a:r>
              <a:rPr lang="en-US" sz="40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leads in </a:t>
            </a:r>
            <a:r>
              <a:rPr lang="en-US" sz="4000" b="1" dirty="0" err="1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sweetpotato</a:t>
            </a:r>
            <a:r>
              <a:rPr lang="en-US" sz="4000" b="1" dirty="0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for chips consumed in hotels, restaurants and food joints across Nigeria</a:t>
            </a:r>
            <a:r>
              <a:rPr lang="en-US" sz="4000" b="1" dirty="0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.</a:t>
            </a:r>
          </a:p>
          <a:p>
            <a:endParaRPr lang="en-US" sz="4000" b="1" dirty="0">
              <a:solidFill>
                <a:srgbClr val="2C2F34"/>
              </a:solidFill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r>
              <a:rPr lang="en-US" sz="4000" b="1" dirty="0" smtClean="0"/>
              <a:t>Our rain </a:t>
            </a:r>
            <a:r>
              <a:rPr lang="en-US" sz="4000" b="1" dirty="0"/>
              <a:t>forests are fertile for peppers and diverse spices</a:t>
            </a:r>
            <a:r>
              <a:rPr lang="en-US" sz="4000" b="1" dirty="0" smtClean="0">
                <a:solidFill>
                  <a:srgbClr val="2C2F34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34113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60"/>
            <a:ext cx="12192000" cy="830997"/>
          </a:xfrm>
          <a:prstGeom prst="rect">
            <a:avLst/>
          </a:prstGeom>
          <a:solidFill>
            <a:srgbClr val="FFF0C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336600"/>
                </a:solidFill>
              </a:rPr>
              <a:t>Activating Food Reserves for the Homeland</a:t>
            </a:r>
            <a:endParaRPr lang="en-US" sz="4800" b="1" dirty="0">
              <a:solidFill>
                <a:srgbClr val="33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824" y="1458793"/>
            <a:ext cx="11061226" cy="5262979"/>
          </a:xfrm>
          <a:prstGeom prst="rect">
            <a:avLst/>
          </a:prstGeom>
          <a:solidFill>
            <a:srgbClr val="FFF0C1"/>
          </a:solidFill>
        </p:spPr>
        <p:txBody>
          <a:bodyPr wrap="square" rtlCol="0">
            <a:spAutoFit/>
          </a:bodyPr>
          <a:lstStyle/>
          <a:p>
            <a:pPr marL="914400" indent="-736600">
              <a:buFont typeface="+mj-lt"/>
              <a:buAutoNum type="arabicPeriod"/>
            </a:pPr>
            <a:r>
              <a:rPr lang="en-US" sz="4200" b="1" dirty="0" smtClean="0"/>
              <a:t>Egypt king asked </a:t>
            </a:r>
            <a:r>
              <a:rPr lang="en-US" sz="4200" b="1" dirty="0" smtClean="0">
                <a:solidFill>
                  <a:srgbClr val="3333FF"/>
                </a:solidFill>
              </a:rPr>
              <a:t>Joseph</a:t>
            </a:r>
            <a:r>
              <a:rPr lang="en-US" sz="4200" b="1" dirty="0" smtClean="0"/>
              <a:t> how to avert famine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>
                <a:solidFill>
                  <a:srgbClr val="3333FF"/>
                </a:solidFill>
              </a:rPr>
              <a:t>Joseph</a:t>
            </a:r>
            <a:r>
              <a:rPr lang="en-US" sz="4200" b="1" dirty="0" smtClean="0"/>
              <a:t> stored excess food in the good years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>
                <a:solidFill>
                  <a:srgbClr val="3333FF"/>
                </a:solidFill>
              </a:rPr>
              <a:t>Joseph</a:t>
            </a:r>
            <a:r>
              <a:rPr lang="en-US" sz="4200" b="1" dirty="0" smtClean="0"/>
              <a:t> distributed food in the bad years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>
                <a:solidFill>
                  <a:srgbClr val="008000"/>
                </a:solidFill>
              </a:rPr>
              <a:t>Who wants to be a Joseph for the </a:t>
            </a:r>
            <a:r>
              <a:rPr lang="en-US" sz="4200" b="1" dirty="0" err="1" smtClean="0">
                <a:solidFill>
                  <a:srgbClr val="008000"/>
                </a:solidFill>
              </a:rPr>
              <a:t>Urhobo</a:t>
            </a:r>
            <a:r>
              <a:rPr lang="en-US" sz="4200" b="1" dirty="0" smtClean="0">
                <a:solidFill>
                  <a:srgbClr val="008000"/>
                </a:solidFill>
              </a:rPr>
              <a:t>?</a:t>
            </a:r>
            <a:endParaRPr lang="en-US" sz="4200" b="1" dirty="0">
              <a:solidFill>
                <a:srgbClr val="008000"/>
              </a:solidFill>
            </a:endParaRP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/>
              <a:t>Does </a:t>
            </a:r>
            <a:r>
              <a:rPr lang="en-US" sz="4200" b="1" dirty="0" err="1" smtClean="0"/>
              <a:t>Urhobo</a:t>
            </a:r>
            <a:r>
              <a:rPr lang="en-US" sz="4200" b="1" dirty="0" smtClean="0"/>
              <a:t> have a food-bank or reserve?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/>
              <a:t>Should there be any </a:t>
            </a:r>
            <a:r>
              <a:rPr lang="en-US" sz="4200" b="1" dirty="0" err="1" smtClean="0"/>
              <a:t>fall-back</a:t>
            </a:r>
            <a:r>
              <a:rPr lang="en-US" sz="4200" b="1" dirty="0" smtClean="0"/>
              <a:t> food supply?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/>
              <a:t>Would </a:t>
            </a:r>
            <a:r>
              <a:rPr lang="en-US" sz="4200" b="1" dirty="0" smtClean="0">
                <a:solidFill>
                  <a:srgbClr val="FF0000"/>
                </a:solidFill>
              </a:rPr>
              <a:t>manna</a:t>
            </a:r>
            <a:r>
              <a:rPr lang="en-US" sz="4200" b="1" dirty="0" smtClean="0"/>
              <a:t> not fall, if hunger spreads?</a:t>
            </a:r>
          </a:p>
          <a:p>
            <a:pPr marL="914400" indent="-736600">
              <a:buFont typeface="+mj-lt"/>
              <a:buAutoNum type="arabicPeriod"/>
            </a:pPr>
            <a:r>
              <a:rPr lang="en-US" sz="4200" b="1" dirty="0" smtClean="0"/>
              <a:t>More hunger, more crime, </a:t>
            </a:r>
            <a:r>
              <a:rPr lang="en-US" sz="4200" b="1" dirty="0">
                <a:solidFill>
                  <a:srgbClr val="FF0000"/>
                </a:solidFill>
              </a:rPr>
              <a:t>at </a:t>
            </a:r>
            <a:r>
              <a:rPr lang="en-US" sz="4200" b="1" dirty="0" smtClean="0">
                <a:solidFill>
                  <a:srgbClr val="FF0000"/>
                </a:solidFill>
              </a:rPr>
              <a:t>risk</a:t>
            </a:r>
            <a:r>
              <a:rPr lang="en-US" sz="4200" b="1" dirty="0" smtClean="0"/>
              <a:t> </a:t>
            </a:r>
            <a:r>
              <a:rPr lang="en-US" sz="4200" b="1" dirty="0" smtClean="0">
                <a:solidFill>
                  <a:srgbClr val="FF0000"/>
                </a:solidFill>
              </a:rPr>
              <a:t>all of us.</a:t>
            </a: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xmlns="" val="242265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Urhobo</a:t>
            </a:r>
            <a:r>
              <a:rPr lang="en-US" sz="4000" b="1" dirty="0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Diaspora </a:t>
            </a:r>
            <a:r>
              <a:rPr lang="en-US" sz="4000" b="1" dirty="0" smtClean="0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contribute to food supply</a:t>
            </a:r>
            <a:endParaRPr lang="en-US" sz="4000" b="1" dirty="0">
              <a:solidFill>
                <a:srgbClr val="33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707886"/>
            <a:ext cx="1219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C00000"/>
                </a:solidFill>
              </a:rPr>
              <a:t>Urhobo</a:t>
            </a:r>
            <a:r>
              <a:rPr lang="en-US" sz="4800" b="1" dirty="0">
                <a:solidFill>
                  <a:srgbClr val="C00000"/>
                </a:solidFill>
              </a:rPr>
              <a:t> </a:t>
            </a:r>
            <a:r>
              <a:rPr lang="en-US" sz="4800" b="1" dirty="0" smtClean="0">
                <a:solidFill>
                  <a:srgbClr val="C00000"/>
                </a:solidFill>
              </a:rPr>
              <a:t>Diaspora campaign and give resources: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/>
              <a:t>to </a:t>
            </a:r>
            <a:r>
              <a:rPr lang="en-US" sz="4000" b="1" dirty="0" smtClean="0">
                <a:solidFill>
                  <a:srgbClr val="3333FF"/>
                </a:solidFill>
              </a:rPr>
              <a:t>mechanize</a:t>
            </a:r>
            <a:r>
              <a:rPr lang="en-US" sz="4000" b="1" dirty="0" smtClean="0"/>
              <a:t> local agriculture through </a:t>
            </a:r>
            <a:r>
              <a:rPr lang="en-US" sz="4000" b="1" dirty="0" smtClean="0">
                <a:solidFill>
                  <a:srgbClr val="3333FF"/>
                </a:solidFill>
              </a:rPr>
              <a:t>hiring units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/>
              <a:t>t</a:t>
            </a:r>
            <a:r>
              <a:rPr lang="en-US" sz="4000" b="1" dirty="0" smtClean="0"/>
              <a:t>o </a:t>
            </a:r>
            <a:r>
              <a:rPr lang="en-US" sz="4000" b="1" dirty="0" smtClean="0">
                <a:solidFill>
                  <a:srgbClr val="3333FF"/>
                </a:solidFill>
              </a:rPr>
              <a:t>process of farm produce </a:t>
            </a:r>
            <a:r>
              <a:rPr lang="en-US" sz="4000" b="1" dirty="0" smtClean="0"/>
              <a:t>into intermediate/final products for sale in cities around </a:t>
            </a:r>
            <a:r>
              <a:rPr lang="en-US" sz="4000" b="1" dirty="0" err="1" smtClean="0"/>
              <a:t>Urhobo</a:t>
            </a:r>
            <a:r>
              <a:rPr lang="en-US" sz="4000" b="1" dirty="0" smtClean="0"/>
              <a:t>-land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/>
              <a:t>to enhance the local </a:t>
            </a:r>
            <a:r>
              <a:rPr lang="en-US" sz="4000" b="1" dirty="0" smtClean="0">
                <a:solidFill>
                  <a:srgbClr val="3333FF"/>
                </a:solidFill>
              </a:rPr>
              <a:t>farm transport </a:t>
            </a:r>
            <a:r>
              <a:rPr lang="en-US" sz="4000" b="1" dirty="0" smtClean="0"/>
              <a:t>system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>
                <a:solidFill>
                  <a:srgbClr val="3333FF"/>
                </a:solidFill>
              </a:rPr>
              <a:t>Enhance Rural Road </a:t>
            </a:r>
            <a:r>
              <a:rPr lang="en-US" sz="4000" b="1" dirty="0" smtClean="0"/>
              <a:t>system besides road surfaces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>
                <a:solidFill>
                  <a:srgbClr val="3333FF"/>
                </a:solidFill>
              </a:rPr>
              <a:t>Packaging</a:t>
            </a:r>
            <a:r>
              <a:rPr lang="en-US" sz="4000" b="1" dirty="0" smtClean="0"/>
              <a:t> manufacturing factory: </a:t>
            </a:r>
            <a:r>
              <a:rPr lang="en-US" sz="4000" b="1" dirty="0" smtClean="0">
                <a:solidFill>
                  <a:srgbClr val="009900"/>
                </a:solidFill>
              </a:rPr>
              <a:t>good to do</a:t>
            </a:r>
            <a:r>
              <a:rPr lang="en-US" sz="4000" b="1" dirty="0" smtClean="0"/>
              <a:t>.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>
                <a:solidFill>
                  <a:srgbClr val="3333FF"/>
                </a:solidFill>
              </a:rPr>
              <a:t>Warehousing</a:t>
            </a:r>
            <a:r>
              <a:rPr lang="en-US" sz="4000" b="1" dirty="0" smtClean="0"/>
              <a:t> infrastructure/</a:t>
            </a:r>
            <a:r>
              <a:rPr lang="en-US" sz="4000" b="1" dirty="0" smtClean="0">
                <a:solidFill>
                  <a:srgbClr val="009900"/>
                </a:solidFill>
              </a:rPr>
              <a:t>food reserve needed.</a:t>
            </a:r>
          </a:p>
          <a:p>
            <a:pPr marL="914400" indent="-682625">
              <a:buFont typeface="+mj-lt"/>
              <a:buAutoNum type="alphaLcPeriod"/>
            </a:pPr>
            <a:r>
              <a:rPr lang="en-US" sz="4000" b="1" dirty="0" smtClean="0"/>
              <a:t>Assist </a:t>
            </a:r>
            <a:r>
              <a:rPr lang="en-US" sz="4000" b="1" dirty="0" smtClean="0">
                <a:solidFill>
                  <a:srgbClr val="3333FF"/>
                </a:solidFill>
              </a:rPr>
              <a:t>establish Cooperatives </a:t>
            </a:r>
            <a:r>
              <a:rPr lang="en-US" sz="4000" b="1" dirty="0" smtClean="0"/>
              <a:t>of food value chain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37782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8011" y="452131"/>
            <a:ext cx="11644919" cy="59400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URHOBO UNITY SUMMIT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July 30 and 31, 2009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Conference Centre, Petroleum Training Institute, 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Effurun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Nigeria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--------------------------------------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Opening Session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Urhobo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Bridge to the </a:t>
            </a:r>
            <a:r>
              <a:rPr kumimoji="0" lang="en-US" altLang="en-US" sz="36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Neighbourhood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the Niger Delta and Nigeria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altLang="en-US" sz="2000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Welcome Address by </a:t>
            </a:r>
            <a:r>
              <a:rPr kumimoji="0" lang="en-US" altLang="en-US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Olorogun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Felix </a:t>
            </a:r>
            <a:r>
              <a:rPr kumimoji="0" lang="en-US" altLang="en-US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Ibru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President General, </a:t>
            </a:r>
            <a:r>
              <a:rPr kumimoji="0" lang="en-US" altLang="en-US" sz="3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Urhobo</a:t>
            </a:r>
            <a:r>
              <a:rPr kumimoji="0" lang="en-US" altLang="en-US" sz="3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Progress Union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51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8603" t="21595" r="33916" b="22621"/>
          <a:stretch/>
        </p:blipFill>
        <p:spPr>
          <a:xfrm>
            <a:off x="-1" y="0"/>
            <a:ext cx="12131445" cy="66191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2131444" cy="126188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smtClean="0">
                <a:solidFill>
                  <a:schemeClr val="bg1">
                    <a:lumMod val="95000"/>
                  </a:schemeClr>
                </a:solidFill>
              </a:rPr>
              <a:t>Until our products at fairs are packaged to attract and uniformly conform to standards, we shall sell </a:t>
            </a:r>
            <a:r>
              <a:rPr lang="en-US" sz="3800" b="1" dirty="0" smtClean="0">
                <a:solidFill>
                  <a:srgbClr val="FFFF00"/>
                </a:solidFill>
              </a:rPr>
              <a:t>rubbish</a:t>
            </a:r>
            <a:endParaRPr lang="en-US" sz="3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5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9823" y="0"/>
            <a:ext cx="772085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2385"/>
            <a:ext cx="443982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A tree in a pot</a:t>
            </a:r>
            <a:r>
              <a:rPr lang="en-US" sz="4800" b="1" dirty="0" smtClean="0">
                <a:solidFill>
                  <a:srgbClr val="C00000"/>
                </a:solidFill>
              </a:rPr>
              <a:t>.</a:t>
            </a:r>
          </a:p>
          <a:p>
            <a:pPr algn="ctr"/>
            <a:r>
              <a:rPr lang="en-US" sz="8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4400" b="1" dirty="0" smtClean="0"/>
              <a:t>This is the way to grow many fruits in containers </a:t>
            </a:r>
          </a:p>
          <a:p>
            <a:pPr algn="ctr"/>
            <a:endParaRPr lang="en-US" sz="1400" b="1" dirty="0"/>
          </a:p>
          <a:p>
            <a:pPr algn="ctr"/>
            <a:r>
              <a:rPr lang="en-US" sz="3600" b="1" dirty="0" smtClean="0">
                <a:solidFill>
                  <a:srgbClr val="3333CC"/>
                </a:solidFill>
              </a:rPr>
              <a:t>in small spaces around the house in city as well as </a:t>
            </a:r>
          </a:p>
          <a:p>
            <a:pPr algn="ctr"/>
            <a:r>
              <a:rPr lang="en-US" sz="3600" b="1" dirty="0" smtClean="0">
                <a:solidFill>
                  <a:srgbClr val="3333CC"/>
                </a:solidFill>
              </a:rPr>
              <a:t>in rural areas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593970"/>
            <a:ext cx="4439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9900"/>
                </a:solidFill>
              </a:rPr>
              <a:t>Spot the fruit at the lowest point of tree</a:t>
            </a:r>
            <a:endParaRPr lang="en-US" sz="3600" b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07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foodworldblog.com/wp-content/uploads/2018/03/15th-Thing-Overall-You-Can-Die-Faste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15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15350" y="612844"/>
            <a:ext cx="36766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Late Professor Peter Palmer </a:t>
            </a:r>
            <a:r>
              <a:rPr lang="en-US" sz="9600" b="1" dirty="0" err="1" smtClean="0">
                <a:solidFill>
                  <a:srgbClr val="C00000"/>
                </a:solidFill>
              </a:rPr>
              <a:t>Ekeh</a:t>
            </a:r>
            <a:endParaRPr lang="en-US" sz="9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86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313" y="0"/>
            <a:ext cx="11715749" cy="67403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3333CC"/>
                </a:solidFill>
              </a:rPr>
              <a:t>Note-book and </a:t>
            </a:r>
            <a:r>
              <a:rPr lang="en-US" sz="4400" b="1" dirty="0">
                <a:solidFill>
                  <a:srgbClr val="3333CC"/>
                </a:solidFill>
              </a:rPr>
              <a:t>P</a:t>
            </a:r>
            <a:r>
              <a:rPr lang="en-US" sz="4400" b="1" dirty="0" smtClean="0">
                <a:solidFill>
                  <a:srgbClr val="3333CC"/>
                </a:solidFill>
              </a:rPr>
              <a:t>encil: </a:t>
            </a:r>
            <a:r>
              <a:rPr lang="en-US" sz="4400" b="1" dirty="0">
                <a:solidFill>
                  <a:srgbClr val="008000"/>
                </a:solidFill>
              </a:rPr>
              <a:t>The art of </a:t>
            </a:r>
            <a:r>
              <a:rPr lang="en-US" sz="4400" b="1" dirty="0" smtClean="0">
                <a:solidFill>
                  <a:srgbClr val="008000"/>
                </a:solidFill>
              </a:rPr>
              <a:t>record-keeping</a:t>
            </a:r>
            <a:endParaRPr lang="en-US" sz="4400" b="1" dirty="0">
              <a:solidFill>
                <a:srgbClr val="008000"/>
              </a:solidFill>
            </a:endParaRPr>
          </a:p>
          <a:p>
            <a:endParaRPr lang="en-US" sz="1000" b="1" dirty="0" smtClean="0"/>
          </a:p>
          <a:p>
            <a:pPr algn="ctr"/>
            <a:r>
              <a:rPr lang="en-US" sz="5400" b="1" dirty="0" smtClean="0">
                <a:solidFill>
                  <a:srgbClr val="95440D"/>
                </a:solidFill>
              </a:rPr>
              <a:t>NOT ONLY RECORDS OF MONEY</a:t>
            </a:r>
          </a:p>
          <a:p>
            <a:r>
              <a:rPr lang="en-US" sz="2900" b="1" dirty="0" smtClean="0">
                <a:solidFill>
                  <a:srgbClr val="008000"/>
                </a:solidFill>
              </a:rPr>
              <a:t>	</a:t>
            </a:r>
            <a:r>
              <a:rPr lang="en-US" sz="5400" b="1" dirty="0" smtClean="0">
                <a:solidFill>
                  <a:srgbClr val="008000"/>
                </a:solidFill>
              </a:rPr>
              <a:t>Dates / Places</a:t>
            </a:r>
          </a:p>
          <a:p>
            <a:r>
              <a:rPr lang="en-US" sz="5400" b="1" dirty="0" smtClean="0">
                <a:solidFill>
                  <a:srgbClr val="008000"/>
                </a:solidFill>
              </a:rPr>
              <a:t>	</a:t>
            </a:r>
            <a:r>
              <a:rPr lang="en-US" sz="5400" b="1" dirty="0" smtClean="0">
                <a:solidFill>
                  <a:srgbClr val="C00000"/>
                </a:solidFill>
              </a:rPr>
              <a:t>Names / Addresses</a:t>
            </a:r>
          </a:p>
          <a:p>
            <a:r>
              <a:rPr lang="en-US" sz="5400" b="1" dirty="0" smtClean="0">
                <a:solidFill>
                  <a:srgbClr val="008000"/>
                </a:solidFill>
              </a:rPr>
              <a:t>	Time of Purchases / </a:t>
            </a:r>
            <a:r>
              <a:rPr lang="en-US" sz="5400" b="1" dirty="0" smtClean="0">
                <a:solidFill>
                  <a:srgbClr val="3333CC"/>
                </a:solidFill>
              </a:rPr>
              <a:t>Inputs</a:t>
            </a:r>
          </a:p>
          <a:p>
            <a:r>
              <a:rPr lang="en-US" sz="5400" b="1" dirty="0" smtClean="0">
                <a:solidFill>
                  <a:srgbClr val="008000"/>
                </a:solidFill>
              </a:rPr>
              <a:t>	</a:t>
            </a:r>
            <a:r>
              <a:rPr lang="en-US" sz="5400" b="1" dirty="0" smtClean="0">
                <a:solidFill>
                  <a:srgbClr val="3333CC"/>
                </a:solidFill>
              </a:rPr>
              <a:t>People met/ </a:t>
            </a:r>
            <a:r>
              <a:rPr lang="en-US" sz="5400" b="1" dirty="0" smtClean="0">
                <a:solidFill>
                  <a:srgbClr val="993300"/>
                </a:solidFill>
              </a:rPr>
              <a:t>Places visited</a:t>
            </a:r>
          </a:p>
          <a:p>
            <a:r>
              <a:rPr lang="en-US" sz="5400" b="1" dirty="0" smtClean="0">
                <a:solidFill>
                  <a:srgbClr val="993300"/>
                </a:solidFill>
              </a:rPr>
              <a:t>	Key agreements / </a:t>
            </a:r>
            <a:r>
              <a:rPr lang="en-US" sz="5400" b="1" dirty="0" smtClean="0"/>
              <a:t>Advice received</a:t>
            </a:r>
          </a:p>
          <a:p>
            <a:r>
              <a:rPr lang="en-US" sz="5400" b="1" dirty="0" smtClean="0"/>
              <a:t>	Plan for today and tomorrow</a:t>
            </a:r>
            <a:endParaRPr lang="en-US" sz="5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50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i0.wp.com/urhobotoday.com/wp-content/uploads/2018/06/STORM.jpg?resize=494%2C247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42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9444251" y="0"/>
            <a:ext cx="2747749" cy="6863417"/>
          </a:xfrm>
          <a:prstGeom prst="rect">
            <a:avLst/>
          </a:prstGeom>
          <a:solidFill>
            <a:srgbClr val="FFF0C1"/>
          </a:solidFill>
        </p:spPr>
        <p:txBody>
          <a:bodyPr wrap="square" rtlCol="0">
            <a:spAutoFit/>
          </a:bodyPr>
          <a:lstStyle/>
          <a:p>
            <a:endParaRPr lang="en-US" sz="800" b="1" dirty="0" smtClean="0">
              <a:solidFill>
                <a:srgbClr val="C00000"/>
              </a:solidFill>
            </a:endParaRPr>
          </a:p>
          <a:p>
            <a:r>
              <a:rPr lang="en-US" sz="3600" b="1" dirty="0" smtClean="0">
                <a:solidFill>
                  <a:srgbClr val="C00000"/>
                </a:solidFill>
              </a:rPr>
              <a:t>Rain storms </a:t>
            </a:r>
            <a:r>
              <a:rPr lang="en-US" sz="3600" b="1" dirty="0" smtClean="0"/>
              <a:t>destroy farms, </a:t>
            </a:r>
          </a:p>
          <a:p>
            <a:r>
              <a:rPr lang="en-US" sz="3600" b="1" dirty="0" smtClean="0"/>
              <a:t>so we need </a:t>
            </a:r>
            <a:r>
              <a:rPr lang="en-US" sz="3600" b="1" dirty="0" smtClean="0">
                <a:solidFill>
                  <a:srgbClr val="3333FF"/>
                </a:solidFill>
              </a:rPr>
              <a:t>insurance</a:t>
            </a:r>
            <a:r>
              <a:rPr lang="en-US" sz="3600" b="1" dirty="0" smtClean="0"/>
              <a:t> to cover the efforts of the people along the </a:t>
            </a:r>
            <a:r>
              <a:rPr lang="en-US" sz="3600" b="1" dirty="0" smtClean="0">
                <a:solidFill>
                  <a:srgbClr val="3333FF"/>
                </a:solidFill>
              </a:rPr>
              <a:t>food value chain </a:t>
            </a:r>
            <a:r>
              <a:rPr lang="en-US" sz="3600" b="1" dirty="0" smtClean="0"/>
              <a:t>that supplies </a:t>
            </a:r>
            <a:r>
              <a:rPr lang="en-US" sz="3600" b="1" dirty="0" err="1" smtClean="0"/>
              <a:t>Urhobos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41403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3" y="728663"/>
            <a:ext cx="1150143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solidFill>
                  <a:srgbClr val="95440D"/>
                </a:solidFill>
              </a:rPr>
              <a:t>Every </a:t>
            </a:r>
            <a:r>
              <a:rPr lang="en-US" sz="4400" b="1" dirty="0" err="1" smtClean="0">
                <a:solidFill>
                  <a:srgbClr val="95440D"/>
                </a:solidFill>
              </a:rPr>
              <a:t>Urhobo</a:t>
            </a:r>
            <a:r>
              <a:rPr lang="en-US" sz="4400" b="1" dirty="0" smtClean="0">
                <a:solidFill>
                  <a:srgbClr val="95440D"/>
                </a:solidFill>
              </a:rPr>
              <a:t> LGA can produce a food product for food for family and also for sale. </a:t>
            </a:r>
          </a:p>
          <a:p>
            <a:pPr algn="r"/>
            <a:r>
              <a:rPr lang="en-US" sz="4400" b="1" dirty="0" smtClean="0">
                <a:solidFill>
                  <a:srgbClr val="95440D"/>
                </a:solidFill>
              </a:rPr>
              <a:t>So let each LGA specialize on handling that crop food item by producing it most efficiently. </a:t>
            </a:r>
          </a:p>
          <a:p>
            <a:pPr algn="r"/>
            <a:r>
              <a:rPr lang="en-US" sz="4400" b="1" dirty="0" smtClean="0">
                <a:solidFill>
                  <a:srgbClr val="FF0000"/>
                </a:solidFill>
              </a:rPr>
              <a:t>Then, </a:t>
            </a:r>
            <a:r>
              <a:rPr lang="en-US" sz="4400" b="1" dirty="0" smtClean="0">
                <a:solidFill>
                  <a:srgbClr val="3333FF"/>
                </a:solidFill>
              </a:rPr>
              <a:t>adequately transform or process such crop applying the best standard procedures and expect food and income within and outside </a:t>
            </a:r>
            <a:r>
              <a:rPr lang="en-US" sz="4400" b="1" dirty="0" err="1" smtClean="0">
                <a:solidFill>
                  <a:srgbClr val="3333FF"/>
                </a:solidFill>
              </a:rPr>
              <a:t>Urhobo</a:t>
            </a:r>
            <a:r>
              <a:rPr lang="en-US" sz="4400" b="1" dirty="0" smtClean="0">
                <a:solidFill>
                  <a:srgbClr val="3333FF"/>
                </a:solidFill>
              </a:rPr>
              <a:t>-land.</a:t>
            </a:r>
            <a:endParaRPr lang="en-US" sz="44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08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57188"/>
            <a:ext cx="1180147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/>
              <a:t>Urhobo</a:t>
            </a:r>
            <a:r>
              <a:rPr lang="en-US" sz="4800" b="1" dirty="0" smtClean="0"/>
              <a:t>-land has </a:t>
            </a:r>
            <a:r>
              <a:rPr lang="en-US" sz="4800" b="1" dirty="0" smtClean="0">
                <a:solidFill>
                  <a:srgbClr val="3333FF"/>
                </a:solidFill>
              </a:rPr>
              <a:t>Rainforest and Freshwater swamp </a:t>
            </a:r>
            <a:r>
              <a:rPr lang="en-US" sz="4800" b="1" dirty="0" err="1" smtClean="0">
                <a:solidFill>
                  <a:srgbClr val="3333FF"/>
                </a:solidFill>
              </a:rPr>
              <a:t>vegetations</a:t>
            </a:r>
            <a:r>
              <a:rPr lang="en-US" sz="4800" b="1" dirty="0" smtClean="0"/>
              <a:t>.</a:t>
            </a:r>
          </a:p>
          <a:p>
            <a:r>
              <a:rPr lang="en-US" sz="4800" b="1" dirty="0" smtClean="0"/>
              <a:t>So we must specialize on tree planting</a:t>
            </a:r>
          </a:p>
          <a:p>
            <a:endParaRPr lang="en-US" sz="1000" b="1" dirty="0"/>
          </a:p>
          <a:p>
            <a:r>
              <a:rPr lang="en-US" sz="4800" b="1" dirty="0" smtClean="0"/>
              <a:t>I suggest </a:t>
            </a:r>
            <a:r>
              <a:rPr lang="en-US" sz="5400" b="1" dirty="0" smtClean="0">
                <a:solidFill>
                  <a:srgbClr val="008000"/>
                </a:solidFill>
              </a:rPr>
              <a:t>MILLIONS OF TREES </a:t>
            </a:r>
            <a:r>
              <a:rPr lang="en-US" sz="4800" b="1" dirty="0" smtClean="0"/>
              <a:t>be planted in all villages so that an </a:t>
            </a:r>
            <a:r>
              <a:rPr lang="en-US" sz="4800" b="1" dirty="0" smtClean="0">
                <a:solidFill>
                  <a:srgbClr val="C00000"/>
                </a:solidFill>
              </a:rPr>
              <a:t>effective cooperative </a:t>
            </a:r>
            <a:r>
              <a:rPr lang="en-US" sz="4800" b="1" dirty="0"/>
              <a:t>can be formed </a:t>
            </a:r>
            <a:r>
              <a:rPr lang="en-US" sz="4800" b="1" dirty="0" smtClean="0"/>
              <a:t>as </a:t>
            </a:r>
            <a:r>
              <a:rPr lang="en-US" sz="4800" b="1" dirty="0"/>
              <a:t>a marketing </a:t>
            </a:r>
            <a:r>
              <a:rPr lang="en-US" sz="4800" b="1" dirty="0" smtClean="0"/>
              <a:t>board that</a:t>
            </a:r>
            <a:endParaRPr lang="en-US" sz="4800" b="1" dirty="0"/>
          </a:p>
          <a:p>
            <a:r>
              <a:rPr lang="en-US" sz="4800" b="1" dirty="0" smtClean="0"/>
              <a:t>would collect, process, and market the produce to </a:t>
            </a:r>
            <a:r>
              <a:rPr lang="en-US" sz="4800" b="1" dirty="0" err="1" smtClean="0">
                <a:solidFill>
                  <a:srgbClr val="C00000"/>
                </a:solidFill>
              </a:rPr>
              <a:t>Asaba</a:t>
            </a:r>
            <a:r>
              <a:rPr lang="en-US" sz="4800" b="1" dirty="0" smtClean="0">
                <a:solidFill>
                  <a:srgbClr val="C00000"/>
                </a:solidFill>
              </a:rPr>
              <a:t>, Warri, and Benin </a:t>
            </a:r>
            <a:r>
              <a:rPr lang="en-US" sz="4800" b="1" dirty="0" smtClean="0"/>
              <a:t>at least.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313759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urhoboculturalleague.com/assets/Urhobo2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13" t="22812" r="31864" b="2072"/>
          <a:stretch/>
        </p:blipFill>
        <p:spPr bwMode="auto">
          <a:xfrm>
            <a:off x="1524001" y="-85725"/>
            <a:ext cx="7620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58339" y="4866858"/>
            <a:ext cx="2514600" cy="1323439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Central Hinterland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5532" y="31532"/>
            <a:ext cx="4572000" cy="126188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FFCC"/>
                </a:solidFill>
              </a:rPr>
              <a:t>Urhoboland</a:t>
            </a:r>
            <a:r>
              <a:rPr lang="en-US" sz="4000" b="1" dirty="0">
                <a:solidFill>
                  <a:srgbClr val="FFFFCC"/>
                </a:solidFill>
              </a:rPr>
              <a:t> in Delta </a:t>
            </a:r>
            <a:r>
              <a:rPr lang="en-US" sz="3600" b="1" dirty="0">
                <a:solidFill>
                  <a:srgbClr val="FFFFCC"/>
                </a:solidFill>
              </a:rPr>
              <a:t>State and 5 </a:t>
            </a:r>
            <a:r>
              <a:rPr lang="en-US" sz="3600" b="1" dirty="0" err="1">
                <a:solidFill>
                  <a:srgbClr val="FFFFCC"/>
                </a:solidFill>
              </a:rPr>
              <a:t>neighbours</a:t>
            </a:r>
            <a:endParaRPr lang="en-US" sz="3600" b="1" dirty="0">
              <a:solidFill>
                <a:srgbClr val="FFFF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54966" y="1"/>
            <a:ext cx="115613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M</a:t>
            </a:r>
          </a:p>
          <a:p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54966" y="2743200"/>
            <a:ext cx="1813034" cy="2123658"/>
          </a:xfrm>
          <a:prstGeom prst="rect">
            <a:avLst/>
          </a:prstGeom>
          <a:solidFill>
            <a:srgbClr val="FAF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About 4000 </a:t>
            </a:r>
            <a:r>
              <a:rPr lang="en-US" sz="4400" b="1" dirty="0" err="1"/>
              <a:t>sq</a:t>
            </a:r>
            <a:r>
              <a:rPr lang="en-US" sz="4400" b="1" dirty="0"/>
              <a:t> km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22954" y="6048047"/>
            <a:ext cx="581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Km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7653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14372" t="22901" r="51433" b="18517"/>
          <a:stretch/>
        </p:blipFill>
        <p:spPr>
          <a:xfrm>
            <a:off x="13649" y="1"/>
            <a:ext cx="6101401" cy="5876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625" b="40793"/>
          <a:stretch/>
        </p:blipFill>
        <p:spPr bwMode="auto">
          <a:xfrm>
            <a:off x="6299834" y="171450"/>
            <a:ext cx="5892166" cy="30146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99834" y="3575321"/>
            <a:ext cx="5941218" cy="1754326"/>
          </a:xfrm>
          <a:prstGeom prst="rect">
            <a:avLst/>
          </a:prstGeom>
          <a:solidFill>
            <a:srgbClr val="FFF0C1"/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Items for cooking food in </a:t>
            </a:r>
            <a:r>
              <a:rPr lang="en-US" sz="5400" b="1" dirty="0" err="1" smtClean="0"/>
              <a:t>Urhoboland</a:t>
            </a:r>
            <a:endParaRPr lang="en-US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649" y="5842337"/>
            <a:ext cx="12178351" cy="1015663"/>
          </a:xfrm>
          <a:prstGeom prst="rect">
            <a:avLst/>
          </a:prstGeom>
          <a:solidFill>
            <a:srgbClr val="FFEE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3333FF"/>
                </a:solidFill>
              </a:rPr>
              <a:t>Die </a:t>
            </a:r>
            <a:r>
              <a:rPr lang="en-US" sz="6000" b="1" dirty="0" err="1" smtClean="0">
                <a:solidFill>
                  <a:srgbClr val="3333FF"/>
                </a:solidFill>
              </a:rPr>
              <a:t>Urhobo</a:t>
            </a:r>
            <a:r>
              <a:rPr lang="en-US" sz="6000" b="1" dirty="0" smtClean="0">
                <a:solidFill>
                  <a:srgbClr val="3333FF"/>
                </a:solidFill>
              </a:rPr>
              <a:t> </a:t>
            </a:r>
            <a:r>
              <a:rPr lang="en-US" sz="6000" b="1" dirty="0" err="1" smtClean="0">
                <a:solidFill>
                  <a:srgbClr val="3333FF"/>
                </a:solidFill>
              </a:rPr>
              <a:t>vwo</a:t>
            </a:r>
            <a:r>
              <a:rPr lang="en-US" sz="6000" b="1" dirty="0" smtClean="0">
                <a:solidFill>
                  <a:srgbClr val="3333FF"/>
                </a:solidFill>
              </a:rPr>
              <a:t> </a:t>
            </a:r>
            <a:r>
              <a:rPr lang="en-US" sz="6000" b="1" dirty="0" err="1" smtClean="0">
                <a:solidFill>
                  <a:srgbClr val="3333FF"/>
                </a:solidFill>
              </a:rPr>
              <a:t>cher</a:t>
            </a:r>
            <a:r>
              <a:rPr lang="en-US" sz="6000" b="1" dirty="0" smtClean="0">
                <a:solidFill>
                  <a:srgbClr val="3333FF"/>
                </a:solidFill>
              </a:rPr>
              <a:t>’ emu?</a:t>
            </a:r>
            <a:endParaRPr lang="en-US" sz="6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444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se4.mm.bing.net/th?id=OIP.dghRGBmZHf5rsXmdfNLdsQHaD4&amp;pid=Api&amp;P=0&amp;w=311&amp;h=1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tse4.mm.bing.net/th?id=OIP.dghRGBmZHf5rsXmdfNLdsQHaD4&amp;pid=Api&amp;P=0&amp;w=311&amp;h=16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tse4.mm.bing.net/th?id=OIP.dghRGBmZHf5rsXmdfNLdsQHaD4&amp;pid=Api&amp;P=0&amp;w=311&amp;h=16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s://tse4.mm.bing.net/th?id=OIP.dghRGBmZHf5rsXmdfNLdsQHaD4&amp;pid=Api&amp;P=0&amp;w=311&amp;h=16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17937" t="35272" r="43462" b="27099"/>
          <a:stretch/>
        </p:blipFill>
        <p:spPr>
          <a:xfrm>
            <a:off x="3070458" y="0"/>
            <a:ext cx="9121542" cy="68307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007" y="465137"/>
            <a:ext cx="307045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Die </a:t>
            </a:r>
          </a:p>
          <a:p>
            <a:pPr algn="ctr"/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wọ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mr</a:t>
            </a:r>
            <a:r>
              <a:rPr lang="az-Cyrl-AZ" sz="6600" b="1" dirty="0" smtClean="0">
                <a:solidFill>
                  <a:schemeClr val="accent2">
                    <a:lumMod val="50000"/>
                  </a:schemeClr>
                </a:solidFill>
              </a:rPr>
              <a:t>ҿ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vw</a:t>
            </a:r>
            <a:r>
              <a:rPr lang="az-Cyrl-AZ" sz="6600" b="1" dirty="0" smtClean="0">
                <a:solidFill>
                  <a:schemeClr val="accent2">
                    <a:lumMod val="50000"/>
                  </a:schemeClr>
                </a:solidFill>
              </a:rPr>
              <a:t>ҿ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evr</a:t>
            </a:r>
            <a:r>
              <a:rPr lang="az-Cyrl-AZ" sz="6600" b="1" dirty="0" smtClean="0">
                <a:solidFill>
                  <a:schemeClr val="accent2">
                    <a:lumMod val="50000"/>
                  </a:schemeClr>
                </a:solidFill>
              </a:rPr>
              <a:t>ҿ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oghwo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</a:rPr>
              <a:t>na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en-US" sz="6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9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lum bright="-4000" contrast="1000"/>
          </a:blip>
          <a:srcRect l="11825" t="13032" r="17012"/>
          <a:stretch/>
        </p:blipFill>
        <p:spPr bwMode="auto">
          <a:xfrm>
            <a:off x="1" y="1"/>
            <a:ext cx="5657850" cy="395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4214813"/>
            <a:ext cx="565785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5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Garcinia kola</a:t>
            </a:r>
          </a:p>
          <a:p>
            <a:pPr algn="ctr"/>
            <a:r>
              <a:rPr lang="en-US" sz="4500" b="1" dirty="0" smtClean="0"/>
              <a:t>(Bitter kola)</a:t>
            </a:r>
            <a:endParaRPr lang="en-US" sz="4500" b="1" dirty="0"/>
          </a:p>
        </p:txBody>
      </p:sp>
      <p:pic>
        <p:nvPicPr>
          <p:cNvPr id="4" name="Picture 3"/>
          <p:cNvPicPr/>
          <p:nvPr/>
        </p:nvPicPr>
        <p:blipFill rotWithShape="1">
          <a:blip r:embed="rId3" cstate="print"/>
          <a:srcRect l="14106" t="7743" b="6021"/>
          <a:stretch/>
        </p:blipFill>
        <p:spPr bwMode="auto">
          <a:xfrm>
            <a:off x="6729413" y="30778"/>
            <a:ext cx="4733923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00751" y="4245591"/>
            <a:ext cx="6191249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Pluckennetia</a:t>
            </a:r>
            <a:r>
              <a:rPr lang="en-US" sz="4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conophora</a:t>
            </a:r>
            <a:endParaRPr lang="en-US" sz="4400" b="1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4400" b="1" dirty="0"/>
              <a:t>(African </a:t>
            </a:r>
            <a:r>
              <a:rPr lang="en-US" sz="4400" b="1" dirty="0" smtClean="0"/>
              <a:t>walnut)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22691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7" descr="Description: C:\Users\user\Pictures\2017-04-24 24.04.2016\24.04.2016 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1" t="16905" r="12892" b="7739"/>
          <a:stretch>
            <a:fillRect/>
          </a:stretch>
        </p:blipFill>
        <p:spPr bwMode="auto">
          <a:xfrm>
            <a:off x="1547648" y="-36425"/>
            <a:ext cx="232283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8" descr="Description: C:\Users\user\Pictures\2017-04-24 24.04.2016\24.04.2016 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433" b="7834"/>
          <a:stretch>
            <a:fillRect/>
          </a:stretch>
        </p:blipFill>
        <p:spPr bwMode="auto">
          <a:xfrm>
            <a:off x="1547648" y="2971800"/>
            <a:ext cx="6910552" cy="382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1" descr="Description: C:\Users\user\Pictures\2017-03-29 28.03.2017\28.03.2017 0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98" t="9952" b="7584"/>
          <a:stretch>
            <a:fillRect/>
          </a:stretch>
        </p:blipFill>
        <p:spPr bwMode="auto">
          <a:xfrm>
            <a:off x="3873666" y="-5255"/>
            <a:ext cx="4584534" cy="293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524000" y="1747452"/>
            <a:ext cx="2199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0" y="3166677"/>
            <a:ext cx="2199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8200" y="1"/>
            <a:ext cx="3600450" cy="3785652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6600"/>
                </a:solidFill>
              </a:rPr>
              <a:t> AVOCADO: is a neglected nutritious money earner that </a:t>
            </a:r>
            <a:r>
              <a:rPr lang="en-US" sz="4000" b="1" dirty="0" err="1" smtClean="0">
                <a:solidFill>
                  <a:srgbClr val="006600"/>
                </a:solidFill>
              </a:rPr>
              <a:t>Urhobo</a:t>
            </a:r>
            <a:r>
              <a:rPr lang="en-US" sz="4000" b="1" dirty="0" smtClean="0">
                <a:solidFill>
                  <a:srgbClr val="006600"/>
                </a:solidFill>
              </a:rPr>
              <a:t> </a:t>
            </a:r>
            <a:r>
              <a:rPr lang="en-US" sz="4000" b="1" dirty="0">
                <a:solidFill>
                  <a:srgbClr val="006600"/>
                </a:solidFill>
              </a:rPr>
              <a:t>can produce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1848" y="3811012"/>
            <a:ext cx="3600450" cy="3046988"/>
          </a:xfrm>
          <a:prstGeom prst="rect">
            <a:avLst/>
          </a:prstGeom>
          <a:solidFill>
            <a:srgbClr val="E8F4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Plant </a:t>
            </a:r>
            <a:r>
              <a:rPr lang="en-US" sz="3200" b="1" dirty="0" smtClean="0">
                <a:solidFill>
                  <a:srgbClr val="C00000"/>
                </a:solidFill>
              </a:rPr>
              <a:t>a </a:t>
            </a:r>
            <a:r>
              <a:rPr lang="en-US" sz="3200" b="1" dirty="0">
                <a:solidFill>
                  <a:srgbClr val="C00000"/>
                </a:solidFill>
              </a:rPr>
              <a:t>tree in your home compound and harvest over 1000 fruits </a:t>
            </a:r>
            <a:r>
              <a:rPr lang="en-US" sz="3200" b="1" dirty="0" smtClean="0">
                <a:solidFill>
                  <a:srgbClr val="C00000"/>
                </a:solidFill>
              </a:rPr>
              <a:t>and </a:t>
            </a:r>
            <a:r>
              <a:rPr lang="en-US" sz="3200" b="1" dirty="0">
                <a:solidFill>
                  <a:srgbClr val="C00000"/>
                </a:solidFill>
              </a:rPr>
              <a:t>could be sold across many urban areas</a:t>
            </a:r>
          </a:p>
        </p:txBody>
      </p:sp>
    </p:spTree>
    <p:extLst>
      <p:ext uri="{BB962C8B-B14F-4D97-AF65-F5344CB8AC3E}">
        <p14:creationId xmlns:p14="http://schemas.microsoft.com/office/powerpoint/2010/main" xmlns="" val="10288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784" t="32164" r="12288" b="12038"/>
          <a:stretch/>
        </p:blipFill>
        <p:spPr bwMode="auto">
          <a:xfrm>
            <a:off x="1568669" y="1387366"/>
            <a:ext cx="9067799" cy="5410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1" y="1"/>
            <a:ext cx="9067799" cy="1384995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rgbClr val="006600"/>
                </a:solidFill>
              </a:rPr>
              <a:t>Rubber Industries in </a:t>
            </a:r>
            <a:r>
              <a:rPr lang="en-US" sz="4200" b="1" dirty="0" err="1">
                <a:solidFill>
                  <a:srgbClr val="006600"/>
                </a:solidFill>
              </a:rPr>
              <a:t>Urhoboland</a:t>
            </a:r>
            <a:r>
              <a:rPr lang="en-US" sz="4200" b="1" dirty="0">
                <a:solidFill>
                  <a:srgbClr val="006600"/>
                </a:solidFill>
              </a:rPr>
              <a:t> for shoes and products is viable</a:t>
            </a:r>
          </a:p>
        </p:txBody>
      </p:sp>
    </p:spTree>
    <p:extLst>
      <p:ext uri="{BB962C8B-B14F-4D97-AF65-F5344CB8AC3E}">
        <p14:creationId xmlns:p14="http://schemas.microsoft.com/office/powerpoint/2010/main" xmlns="" val="125422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Description: C:\Users\user\Pictures\2017-04-17 17.04.2017\17.04.2017 5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3956" y="-6241"/>
            <a:ext cx="45593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5" descr="Description: C:\Users\user\Pictures\2017-04-17 17.04.2017\17.04.2017 5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767" y="1"/>
            <a:ext cx="4549257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0" y="2461827"/>
            <a:ext cx="25519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1" y="3429000"/>
            <a:ext cx="9137023" cy="3416320"/>
          </a:xfrm>
          <a:prstGeom prst="rect">
            <a:avLst/>
          </a:prstGeom>
          <a:solidFill>
            <a:srgbClr val="F4F7ED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171950" algn="l"/>
              </a:tabLst>
            </a:pPr>
            <a:r>
              <a:rPr lang="en-US" sz="5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Skyline in </a:t>
            </a:r>
            <a:r>
              <a:rPr lang="en-US" sz="5400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Urhoboland</a:t>
            </a:r>
            <a:r>
              <a:rPr lang="en-US" sz="5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171950" algn="l"/>
              </a:tabLst>
            </a:pPr>
            <a:r>
              <a:rPr lang="en-US" sz="5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showing wild oil palms 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171950" algn="l"/>
              </a:tabLst>
            </a:pPr>
            <a:r>
              <a:rPr lang="en-US" sz="5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new breed of oil palm trees inter-planted with cassava </a:t>
            </a:r>
            <a:endParaRPr lang="en-US" sz="5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671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10281" t="27938" r="34755" b="21316"/>
          <a:stretch/>
        </p:blipFill>
        <p:spPr>
          <a:xfrm>
            <a:off x="266132" y="0"/>
            <a:ext cx="11542193" cy="59913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599136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/>
              <a:t>Local governments </a:t>
            </a:r>
            <a:r>
              <a:rPr lang="en-US" sz="3600" b="1" dirty="0" smtClean="0"/>
              <a:t>of Delta State and </a:t>
            </a:r>
            <a:r>
              <a:rPr lang="en-US" sz="3600" b="1" dirty="0" err="1" smtClean="0"/>
              <a:t>Urhobo</a:t>
            </a:r>
            <a:r>
              <a:rPr lang="en-US" sz="3600" b="1" dirty="0" smtClean="0"/>
              <a:t> in the </a:t>
            </a:r>
            <a:r>
              <a:rPr lang="en-US" sz="3600" b="1" dirty="0" err="1" smtClean="0"/>
              <a:t>centre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" y="0"/>
            <a:ext cx="7000874" cy="646331"/>
          </a:xfrm>
          <a:prstGeom prst="rect">
            <a:avLst/>
          </a:prstGeom>
          <a:solidFill>
            <a:srgbClr val="A8007C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Produce and trade with </a:t>
            </a:r>
            <a:r>
              <a:rPr lang="en-US" sz="3600" b="1" dirty="0" err="1" smtClean="0">
                <a:solidFill>
                  <a:srgbClr val="FFFF00"/>
                </a:solidFill>
              </a:rPr>
              <a:t>neighbours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045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32581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794802"/>
            <a:ext cx="4114800" cy="6063198"/>
          </a:xfrm>
          <a:prstGeom prst="rect">
            <a:avLst/>
          </a:prstGeom>
          <a:solidFill>
            <a:srgbClr val="FFFFE7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Annual Budget Share to agriculture in Delta State is far too small</a:t>
            </a:r>
          </a:p>
          <a:p>
            <a:r>
              <a:rPr lang="en-US" sz="4000" b="1" dirty="0">
                <a:solidFill>
                  <a:srgbClr val="C00000"/>
                </a:solidFill>
              </a:rPr>
              <a:t>Year		Percent</a:t>
            </a:r>
          </a:p>
          <a:p>
            <a:r>
              <a:rPr lang="en-US" sz="4000" b="1" dirty="0"/>
              <a:t>2013 	  2.40</a:t>
            </a:r>
          </a:p>
          <a:p>
            <a:r>
              <a:rPr lang="en-US" sz="4000" b="1" dirty="0"/>
              <a:t>2014	  1.20</a:t>
            </a:r>
          </a:p>
          <a:p>
            <a:r>
              <a:rPr lang="en-US" sz="4000" b="1" dirty="0"/>
              <a:t>2015	  3.25</a:t>
            </a:r>
          </a:p>
          <a:p>
            <a:r>
              <a:rPr lang="en-US" sz="4000" b="1" dirty="0"/>
              <a:t>2016	  0.59</a:t>
            </a:r>
          </a:p>
          <a:p>
            <a:r>
              <a:rPr lang="en-US" sz="4000" b="1" dirty="0"/>
              <a:t>2017	  0.45</a:t>
            </a:r>
          </a:p>
          <a:p>
            <a:r>
              <a:rPr lang="en-US" sz="3600" b="1" dirty="0">
                <a:solidFill>
                  <a:srgbClr val="0000CC"/>
                </a:solidFill>
              </a:rPr>
              <a:t>Average</a:t>
            </a:r>
            <a:r>
              <a:rPr lang="en-US" sz="4000" b="1" dirty="0">
                <a:solidFill>
                  <a:srgbClr val="0000CC"/>
                </a:solidFill>
              </a:rPr>
              <a:t>	  1.58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646331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000"/>
                </a:solidFill>
              </a:rPr>
              <a:t>Declining Budget to Agriculture in Delta State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1" y="828962"/>
            <a:ext cx="4871545" cy="2246769"/>
          </a:xfrm>
          <a:prstGeom prst="rect">
            <a:avLst/>
          </a:prstGeom>
          <a:solidFill>
            <a:srgbClr val="FAF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The low share in 2017 is worrisome knowing the importance of the sector to the economy even in the current period of recession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3093637"/>
            <a:ext cx="4876800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Ethnic and LGA authorities must look inward and take responsibility to ward off impending hunger even if there is cash. </a:t>
            </a:r>
            <a:r>
              <a:rPr lang="en-US" sz="2800" b="1" dirty="0">
                <a:solidFill>
                  <a:srgbClr val="006600"/>
                </a:solidFill>
              </a:rPr>
              <a:t>Not enough local food output and modern knowledge of  healthier diet is a matter for urgent food extension.</a:t>
            </a:r>
          </a:p>
        </p:txBody>
      </p:sp>
    </p:spTree>
    <p:extLst>
      <p:ext uri="{BB962C8B-B14F-4D97-AF65-F5344CB8AC3E}">
        <p14:creationId xmlns:p14="http://schemas.microsoft.com/office/powerpoint/2010/main" xmlns="" val="37053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 eats what we produce, </a:t>
            </a:r>
            <a:r>
              <a:rPr lang="en-US" sz="4800" b="1" u="sng" dirty="0" smtClean="0">
                <a:solidFill>
                  <a:srgbClr val="C00000"/>
                </a:solidFill>
              </a:rPr>
              <a:t>if</a:t>
            </a:r>
            <a:r>
              <a:rPr lang="en-US" sz="4800" b="1" dirty="0" smtClean="0">
                <a:solidFill>
                  <a:srgbClr val="C00000"/>
                </a:solidFill>
              </a:rPr>
              <a:t> we can produce?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80" y="1100138"/>
            <a:ext cx="11806237" cy="54784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 smtClean="0">
                <a:solidFill>
                  <a:srgbClr val="C00000"/>
                </a:solidFill>
              </a:rPr>
              <a:t>Sale outlets </a:t>
            </a:r>
            <a:r>
              <a:rPr lang="en-US" sz="7000" b="1" dirty="0" smtClean="0"/>
              <a:t>well-mapped to cover buyers along </a:t>
            </a:r>
            <a:r>
              <a:rPr lang="en-US" sz="7000" b="1" dirty="0" smtClean="0">
                <a:solidFill>
                  <a:srgbClr val="C00000"/>
                </a:solidFill>
              </a:rPr>
              <a:t>routes</a:t>
            </a:r>
            <a:r>
              <a:rPr lang="en-US" sz="7000" b="1" dirty="0" smtClean="0"/>
              <a:t> within and from </a:t>
            </a:r>
            <a:r>
              <a:rPr lang="en-US" sz="7000" b="1" dirty="0" err="1" smtClean="0"/>
              <a:t>Urhobo</a:t>
            </a:r>
            <a:r>
              <a:rPr lang="en-US" sz="7000" b="1" dirty="0" smtClean="0"/>
              <a:t>-land and </a:t>
            </a:r>
            <a:r>
              <a:rPr lang="en-US" sz="7000" b="1" dirty="0" smtClean="0">
                <a:solidFill>
                  <a:srgbClr val="C00000"/>
                </a:solidFill>
              </a:rPr>
              <a:t>radially focus </a:t>
            </a:r>
            <a:r>
              <a:rPr lang="en-US" sz="7000" b="1" dirty="0" smtClean="0"/>
              <a:t>on </a:t>
            </a:r>
            <a:r>
              <a:rPr lang="en-US" sz="7000" b="1" dirty="0" smtClean="0">
                <a:solidFill>
                  <a:srgbClr val="3333FF"/>
                </a:solidFill>
              </a:rPr>
              <a:t>ALL</a:t>
            </a:r>
            <a:r>
              <a:rPr lang="en-US" sz="7000" b="1" dirty="0" smtClean="0"/>
              <a:t> towns of the SE, SW, and SS states.</a:t>
            </a:r>
            <a:endParaRPr lang="en-US" sz="7000" b="1" dirty="0"/>
          </a:p>
        </p:txBody>
      </p:sp>
    </p:spTree>
    <p:extLst>
      <p:ext uri="{BB962C8B-B14F-4D97-AF65-F5344CB8AC3E}">
        <p14:creationId xmlns:p14="http://schemas.microsoft.com/office/powerpoint/2010/main" xmlns="" val="224865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3" y="718602"/>
            <a:ext cx="1178718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300" b="1" dirty="0">
                <a:solidFill>
                  <a:srgbClr val="C00000"/>
                </a:solidFill>
              </a:rPr>
              <a:t>Sugar crop </a:t>
            </a:r>
            <a:r>
              <a:rPr lang="en-US" sz="3300" b="1" dirty="0"/>
              <a:t>[</a:t>
            </a:r>
            <a:r>
              <a:rPr lang="en-US" sz="3300" b="1" dirty="0">
                <a:solidFill>
                  <a:srgbClr val="3333FF"/>
                </a:solidFill>
              </a:rPr>
              <a:t>1</a:t>
            </a:r>
            <a:r>
              <a:rPr lang="en-US" sz="3300" b="1" dirty="0"/>
              <a:t>]: Sugarcane. </a:t>
            </a:r>
            <a:r>
              <a:rPr lang="en-US" sz="3300" b="1" dirty="0">
                <a:solidFill>
                  <a:srgbClr val="C00000"/>
                </a:solidFill>
              </a:rPr>
              <a:t>Cereals</a:t>
            </a:r>
            <a:r>
              <a:rPr lang="en-US" sz="3300" b="1" dirty="0"/>
              <a:t> [</a:t>
            </a:r>
            <a:r>
              <a:rPr lang="en-US" sz="3300" b="1" dirty="0">
                <a:solidFill>
                  <a:srgbClr val="3333FF"/>
                </a:solidFill>
              </a:rPr>
              <a:t>2</a:t>
            </a:r>
            <a:r>
              <a:rPr lang="en-US" sz="3300" b="1" dirty="0"/>
              <a:t>]: Maize, Rice</a:t>
            </a:r>
          </a:p>
          <a:p>
            <a:pPr lvl="0"/>
            <a:endParaRPr lang="en-US" sz="1000" b="1" dirty="0"/>
          </a:p>
          <a:p>
            <a:pPr lvl="0"/>
            <a:r>
              <a:rPr lang="en-US" sz="3300" b="1" dirty="0" smtClean="0">
                <a:solidFill>
                  <a:srgbClr val="C00000"/>
                </a:solidFill>
              </a:rPr>
              <a:t>Root &amp; Tubers </a:t>
            </a:r>
            <a:r>
              <a:rPr lang="en-US" sz="3300" b="1" dirty="0" smtClean="0"/>
              <a:t>[</a:t>
            </a:r>
            <a:r>
              <a:rPr lang="en-US" sz="3300" b="1" dirty="0" smtClean="0">
                <a:solidFill>
                  <a:srgbClr val="3333FF"/>
                </a:solidFill>
              </a:rPr>
              <a:t>6</a:t>
            </a:r>
            <a:r>
              <a:rPr lang="en-US" sz="3300" b="1" dirty="0" smtClean="0"/>
              <a:t>]: </a:t>
            </a:r>
            <a:r>
              <a:rPr lang="en-US" sz="3300" b="1" dirty="0" smtClean="0">
                <a:solidFill>
                  <a:srgbClr val="008000"/>
                </a:solidFill>
              </a:rPr>
              <a:t>Cassava</a:t>
            </a:r>
            <a:r>
              <a:rPr lang="en-US" sz="3300" b="1" dirty="0" smtClean="0"/>
              <a:t>, Yellow yam, white yam, water yam, Cocoyam, </a:t>
            </a:r>
            <a:r>
              <a:rPr lang="en-US" sz="3300" b="1" dirty="0" err="1" smtClean="0"/>
              <a:t>Sweetpotato</a:t>
            </a:r>
            <a:r>
              <a:rPr lang="en-US" sz="3300" b="1" dirty="0" smtClean="0"/>
              <a:t>. </a:t>
            </a:r>
            <a:r>
              <a:rPr lang="en-US" sz="3300" b="1" dirty="0" smtClean="0">
                <a:solidFill>
                  <a:srgbClr val="C00000"/>
                </a:solidFill>
              </a:rPr>
              <a:t>Oil crops </a:t>
            </a:r>
            <a:r>
              <a:rPr lang="en-US" sz="3300" b="1" dirty="0" smtClean="0"/>
              <a:t>[</a:t>
            </a:r>
            <a:r>
              <a:rPr lang="en-US" sz="3300" b="1" dirty="0" smtClean="0">
                <a:solidFill>
                  <a:srgbClr val="3333FF"/>
                </a:solidFill>
              </a:rPr>
              <a:t>9</a:t>
            </a:r>
            <a:r>
              <a:rPr lang="en-US" sz="3300" b="1" dirty="0" smtClean="0"/>
              <a:t>]: Groundnut, </a:t>
            </a:r>
            <a:r>
              <a:rPr lang="en-US" sz="3300" b="1" dirty="0" smtClean="0">
                <a:solidFill>
                  <a:srgbClr val="008000"/>
                </a:solidFill>
              </a:rPr>
              <a:t>Oil palm</a:t>
            </a:r>
            <a:r>
              <a:rPr lang="en-US" sz="3300" b="1" dirty="0" smtClean="0"/>
              <a:t>, </a:t>
            </a:r>
            <a:r>
              <a:rPr lang="en-US" sz="3300" b="1" dirty="0" smtClean="0">
                <a:solidFill>
                  <a:srgbClr val="008000"/>
                </a:solidFill>
              </a:rPr>
              <a:t>Coconut</a:t>
            </a:r>
            <a:r>
              <a:rPr lang="en-US" sz="3300" b="1" dirty="0" smtClean="0"/>
              <a:t>, Melon. </a:t>
            </a:r>
            <a:r>
              <a:rPr lang="en-US" sz="3300" b="1" dirty="0" smtClean="0">
                <a:solidFill>
                  <a:srgbClr val="C00000"/>
                </a:solidFill>
              </a:rPr>
              <a:t>Pulses</a:t>
            </a:r>
            <a:r>
              <a:rPr lang="en-US" sz="3300" b="1" dirty="0" smtClean="0"/>
              <a:t> [</a:t>
            </a:r>
            <a:r>
              <a:rPr lang="en-US" sz="3300" b="1" dirty="0" smtClean="0">
                <a:solidFill>
                  <a:srgbClr val="3333FF"/>
                </a:solidFill>
              </a:rPr>
              <a:t>1</a:t>
            </a:r>
            <a:r>
              <a:rPr lang="en-US" sz="3300" b="1" dirty="0" smtClean="0"/>
              <a:t>]: Cowpea = </a:t>
            </a:r>
            <a:r>
              <a:rPr lang="en-US" sz="3300" b="1" dirty="0" err="1" smtClean="0"/>
              <a:t>icha</a:t>
            </a:r>
            <a:r>
              <a:rPr lang="en-US" sz="3300" b="1" dirty="0" smtClean="0"/>
              <a:t>/</a:t>
            </a:r>
            <a:r>
              <a:rPr lang="en-US" sz="3300" b="1" dirty="0" err="1" smtClean="0"/>
              <a:t>iree</a:t>
            </a:r>
            <a:endParaRPr lang="en-US" sz="3300" b="1" dirty="0"/>
          </a:p>
          <a:p>
            <a:pPr lvl="0"/>
            <a:endParaRPr lang="en-US" sz="1000" b="1" dirty="0"/>
          </a:p>
          <a:p>
            <a:pPr lvl="0"/>
            <a:r>
              <a:rPr lang="en-US" sz="3300" b="1" dirty="0">
                <a:solidFill>
                  <a:srgbClr val="C00000"/>
                </a:solidFill>
              </a:rPr>
              <a:t>Fruits</a:t>
            </a:r>
            <a:r>
              <a:rPr lang="en-US" sz="3000" b="1" dirty="0"/>
              <a:t> [</a:t>
            </a:r>
            <a:r>
              <a:rPr lang="en-US" sz="3000" b="1" dirty="0">
                <a:solidFill>
                  <a:srgbClr val="3333FF"/>
                </a:solidFill>
              </a:rPr>
              <a:t>17</a:t>
            </a:r>
            <a:r>
              <a:rPr lang="en-US" sz="3000" b="1" dirty="0"/>
              <a:t>]: Plantain, banana, Citrus [orange [</a:t>
            </a:r>
            <a:r>
              <a:rPr lang="en-US" sz="3000" b="1" dirty="0" err="1"/>
              <a:t>utiẹn</a:t>
            </a:r>
            <a:r>
              <a:rPr lang="en-US" sz="3000" b="1" dirty="0"/>
              <a:t>], lemon, grapefruit, lime [</a:t>
            </a:r>
            <a:r>
              <a:rPr lang="en-US" sz="3000" b="1" dirty="0" err="1"/>
              <a:t>utiẹn-eni</a:t>
            </a:r>
            <a:r>
              <a:rPr lang="en-US" sz="3000" b="1" dirty="0"/>
              <a:t>], tangerine, </a:t>
            </a:r>
            <a:r>
              <a:rPr lang="en-US" sz="3000" b="1" dirty="0">
                <a:solidFill>
                  <a:srgbClr val="008000"/>
                </a:solidFill>
              </a:rPr>
              <a:t>shaddock</a:t>
            </a:r>
            <a:r>
              <a:rPr lang="en-US" sz="3000" b="1" dirty="0"/>
              <a:t>], Pawpaw, </a:t>
            </a:r>
            <a:r>
              <a:rPr lang="en-US" sz="3000" b="1" dirty="0">
                <a:solidFill>
                  <a:srgbClr val="008000"/>
                </a:solidFill>
              </a:rPr>
              <a:t>Avocado</a:t>
            </a:r>
            <a:r>
              <a:rPr lang="en-US" sz="3000" b="1" dirty="0"/>
              <a:t>, Pineapple, Guava, Mango, African Star apple (</a:t>
            </a:r>
            <a:r>
              <a:rPr lang="en-US" sz="3000" b="1" i="1" dirty="0"/>
              <a:t>C. </a:t>
            </a:r>
            <a:r>
              <a:rPr lang="en-US" sz="3000" b="1" i="1" dirty="0" err="1"/>
              <a:t>albidum</a:t>
            </a:r>
            <a:r>
              <a:rPr lang="en-US" sz="3000" b="1" dirty="0"/>
              <a:t>), </a:t>
            </a:r>
            <a:r>
              <a:rPr lang="en-US" sz="3000" b="1" dirty="0" err="1"/>
              <a:t>Ogbono</a:t>
            </a:r>
            <a:r>
              <a:rPr lang="en-US" sz="3000" b="1" dirty="0"/>
              <a:t> (owe) , Ube [</a:t>
            </a:r>
            <a:r>
              <a:rPr lang="en-US" sz="3000" b="1" i="1" dirty="0"/>
              <a:t>D. </a:t>
            </a:r>
            <a:r>
              <a:rPr lang="en-US" sz="3000" b="1" i="1" dirty="0" err="1"/>
              <a:t>edulis</a:t>
            </a:r>
            <a:r>
              <a:rPr lang="en-US" sz="3000" b="1" dirty="0"/>
              <a:t>], </a:t>
            </a:r>
            <a:r>
              <a:rPr lang="en-US" sz="3000" b="1" dirty="0" err="1"/>
              <a:t>Soursop</a:t>
            </a:r>
            <a:r>
              <a:rPr lang="en-US" sz="3000" b="1" dirty="0"/>
              <a:t>, </a:t>
            </a:r>
            <a:r>
              <a:rPr lang="en-US" sz="3000" b="1" dirty="0" err="1"/>
              <a:t>raphia</a:t>
            </a:r>
            <a:r>
              <a:rPr lang="en-US" sz="3000" b="1" dirty="0"/>
              <a:t>, </a:t>
            </a:r>
            <a:r>
              <a:rPr lang="en-US" sz="3000" b="1" dirty="0" err="1"/>
              <a:t>pepperfruit</a:t>
            </a:r>
            <a:r>
              <a:rPr lang="en-US" sz="3000" b="1" dirty="0"/>
              <a:t>, </a:t>
            </a:r>
            <a:r>
              <a:rPr lang="en-US" sz="3000" b="1" dirty="0" err="1">
                <a:solidFill>
                  <a:srgbClr val="008000"/>
                </a:solidFill>
              </a:rPr>
              <a:t>oruru</a:t>
            </a:r>
            <a:r>
              <a:rPr lang="en-US" sz="3000" b="1" dirty="0">
                <a:solidFill>
                  <a:srgbClr val="008000"/>
                </a:solidFill>
              </a:rPr>
              <a:t>=</a:t>
            </a:r>
            <a:r>
              <a:rPr lang="en-US" sz="3000" b="1" dirty="0" err="1">
                <a:solidFill>
                  <a:srgbClr val="008000"/>
                </a:solidFill>
              </a:rPr>
              <a:t>otiti</a:t>
            </a:r>
            <a:r>
              <a:rPr lang="en-US" sz="3000" b="1" dirty="0"/>
              <a:t> (</a:t>
            </a:r>
            <a:r>
              <a:rPr lang="en-US" sz="3000" b="1" i="1" dirty="0" err="1"/>
              <a:t>Maesobotrya</a:t>
            </a:r>
            <a:r>
              <a:rPr lang="en-US" sz="3000" b="1" i="1" dirty="0"/>
              <a:t> </a:t>
            </a:r>
            <a:r>
              <a:rPr lang="en-US" sz="3000" b="1" i="1" dirty="0" err="1"/>
              <a:t>barteri</a:t>
            </a:r>
            <a:r>
              <a:rPr lang="en-US" sz="3000" b="1" dirty="0"/>
              <a:t>).</a:t>
            </a:r>
          </a:p>
          <a:p>
            <a:pPr lvl="0"/>
            <a:endParaRPr lang="en-US" sz="1000" b="1" dirty="0"/>
          </a:p>
          <a:p>
            <a:pPr lvl="0"/>
            <a:r>
              <a:rPr lang="en-US" sz="3200" b="1" dirty="0">
                <a:solidFill>
                  <a:srgbClr val="C00000"/>
                </a:solidFill>
              </a:rPr>
              <a:t>V</a:t>
            </a:r>
            <a:r>
              <a:rPr lang="en-US" sz="3200" b="1" dirty="0" smtClean="0">
                <a:solidFill>
                  <a:srgbClr val="C00000"/>
                </a:solidFill>
              </a:rPr>
              <a:t>egetables </a:t>
            </a:r>
            <a:r>
              <a:rPr lang="en-US" sz="3200" b="1" dirty="0"/>
              <a:t>[</a:t>
            </a:r>
            <a:r>
              <a:rPr lang="en-US" sz="3200" b="1" dirty="0">
                <a:solidFill>
                  <a:srgbClr val="3333FF"/>
                </a:solidFill>
              </a:rPr>
              <a:t>15</a:t>
            </a:r>
            <a:r>
              <a:rPr lang="en-US" sz="3200" b="1" dirty="0"/>
              <a:t>]: Amaranth, </a:t>
            </a:r>
            <a:r>
              <a:rPr lang="en-US" sz="3200" b="1" dirty="0" smtClean="0"/>
              <a:t>peppers, </a:t>
            </a:r>
            <a:r>
              <a:rPr lang="en-US" sz="3200" b="1" dirty="0" err="1"/>
              <a:t>ocimum</a:t>
            </a:r>
            <a:r>
              <a:rPr lang="en-US" sz="3200" b="1" dirty="0"/>
              <a:t>, tomato, </a:t>
            </a:r>
            <a:r>
              <a:rPr lang="en-US" sz="3200" b="1" dirty="0" err="1"/>
              <a:t>Telfairia</a:t>
            </a:r>
            <a:r>
              <a:rPr lang="en-US" sz="3200" b="1" dirty="0"/>
              <a:t> [</a:t>
            </a:r>
            <a:r>
              <a:rPr lang="en-US" sz="3200" b="1" dirty="0" err="1"/>
              <a:t>umẹẹ</a:t>
            </a:r>
            <a:r>
              <a:rPr lang="en-US" sz="3200" b="1" dirty="0"/>
              <a:t>], bitter leaf, celosia, </a:t>
            </a:r>
            <a:r>
              <a:rPr lang="en-US" sz="3200" b="1" dirty="0" err="1"/>
              <a:t>corchorus</a:t>
            </a:r>
            <a:r>
              <a:rPr lang="en-US" sz="3200" b="1" dirty="0"/>
              <a:t>, eggplant, </a:t>
            </a:r>
            <a:r>
              <a:rPr lang="en-US" sz="3200" b="1" dirty="0">
                <a:solidFill>
                  <a:srgbClr val="008000"/>
                </a:solidFill>
              </a:rPr>
              <a:t>pumpkin</a:t>
            </a:r>
            <a:r>
              <a:rPr lang="en-US" sz="3200" b="1" dirty="0"/>
              <a:t>, carrot, watermelon, okra, cabbage, green beans, lettuce, cucumber.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3648"/>
            <a:ext cx="12191999" cy="661720"/>
          </a:xfrm>
          <a:prstGeom prst="rect">
            <a:avLst/>
          </a:prstGeom>
          <a:solidFill>
            <a:srgbClr val="FFEEB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>
                <a:solidFill>
                  <a:srgbClr val="006600"/>
                </a:solidFill>
              </a:rPr>
              <a:t>52 major economic food crops </a:t>
            </a:r>
            <a:r>
              <a:rPr lang="en-US" sz="3700" b="1" dirty="0" smtClean="0">
                <a:solidFill>
                  <a:srgbClr val="006600"/>
                </a:solidFill>
              </a:rPr>
              <a:t>grown in </a:t>
            </a:r>
            <a:r>
              <a:rPr lang="en-US" sz="3700" b="1" dirty="0" err="1">
                <a:solidFill>
                  <a:srgbClr val="006600"/>
                </a:solidFill>
              </a:rPr>
              <a:t>Urhoboland</a:t>
            </a:r>
            <a:endParaRPr lang="en-US" sz="37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53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8275267"/>
              </p:ext>
            </p:extLst>
          </p:nvPr>
        </p:nvGraphicFramePr>
        <p:xfrm>
          <a:off x="142881" y="-14283"/>
          <a:ext cx="8601074" cy="6600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0877">
                  <a:extLst>
                    <a:ext uri="{9D8B030D-6E8A-4147-A177-3AD203B41FA5}">
                      <a16:colId xmlns:a16="http://schemas.microsoft.com/office/drawing/2014/main" xmlns="" val="783321128"/>
                    </a:ext>
                  </a:extLst>
                </a:gridCol>
                <a:gridCol w="1953082">
                  <a:extLst>
                    <a:ext uri="{9D8B030D-6E8A-4147-A177-3AD203B41FA5}">
                      <a16:colId xmlns:a16="http://schemas.microsoft.com/office/drawing/2014/main" xmlns="" val="1096765386"/>
                    </a:ext>
                  </a:extLst>
                </a:gridCol>
                <a:gridCol w="2706886">
                  <a:extLst>
                    <a:ext uri="{9D8B030D-6E8A-4147-A177-3AD203B41FA5}">
                      <a16:colId xmlns:a16="http://schemas.microsoft.com/office/drawing/2014/main" xmlns="" val="436668641"/>
                    </a:ext>
                  </a:extLst>
                </a:gridCol>
                <a:gridCol w="1800229">
                  <a:extLst>
                    <a:ext uri="{9D8B030D-6E8A-4147-A177-3AD203B41FA5}">
                      <a16:colId xmlns:a16="http://schemas.microsoft.com/office/drawing/2014/main" xmlns="" val="3909539927"/>
                    </a:ext>
                  </a:extLst>
                </a:gridCol>
              </a:tblGrid>
              <a:tr h="11001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effectLst/>
                        </a:rPr>
                        <a:t>State in Nigeria 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effectLst/>
                        </a:rPr>
                        <a:t>Land </a:t>
                      </a:r>
                      <a:r>
                        <a:rPr lang="en-US" sz="3000" b="1" u="none" strike="noStrike" dirty="0" smtClean="0">
                          <a:effectLst/>
                        </a:rPr>
                        <a:t>area</a:t>
                      </a:r>
                      <a:r>
                        <a:rPr lang="en-US" sz="3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3000" b="1" u="none" strike="noStrike" dirty="0" smtClean="0">
                          <a:effectLst/>
                        </a:rPr>
                        <a:t>(km2</a:t>
                      </a:r>
                      <a:r>
                        <a:rPr lang="en-US" sz="3000" b="1" u="none" strike="noStrike" dirty="0">
                          <a:effectLst/>
                        </a:rPr>
                        <a:t>)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       NPC 2006</a:t>
                      </a:r>
                    </a:p>
                    <a:p>
                      <a:pPr algn="ctr" fontAlgn="b"/>
                      <a:r>
                        <a:rPr lang="en-US" sz="3000" b="1" u="none" strike="noStrike" dirty="0" smtClean="0">
                          <a:effectLst/>
                        </a:rPr>
                        <a:t>        population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effectLst/>
                        </a:rPr>
                        <a:t>Persons/ km2</a:t>
                      </a:r>
                      <a:endParaRPr lang="en-US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12027406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Abia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solidFill>
                            <a:srgbClr val="C00000"/>
                          </a:solidFill>
                          <a:effectLst/>
                        </a:rPr>
                        <a:t>         4,877 </a:t>
                      </a:r>
                      <a:endParaRPr lang="en-US" sz="3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2,833,990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581.1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49876791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Akwa</a:t>
                      </a:r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3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ibom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6,806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3,920,208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576.0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026189566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 err="1">
                          <a:solidFill>
                            <a:srgbClr val="008000"/>
                          </a:solidFill>
                          <a:effectLst/>
                        </a:rPr>
                        <a:t>Bayelsa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11,007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solidFill>
                            <a:srgbClr val="008000"/>
                          </a:solidFill>
                          <a:effectLst/>
                        </a:rPr>
                        <a:t>          1,703,358 </a:t>
                      </a:r>
                      <a:endParaRPr lang="en-US" sz="3000" b="1" i="0" u="none" strike="noStrike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154.8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99247927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Cross River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21,930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solidFill>
                            <a:srgbClr val="008000"/>
                          </a:solidFill>
                          <a:effectLst/>
                        </a:rPr>
                        <a:t>          2,888,966 </a:t>
                      </a:r>
                      <a:endParaRPr lang="en-US" sz="3000" b="1" i="0" u="none" strike="noStrike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131.7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838693833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>
                          <a:solidFill>
                            <a:srgbClr val="008000"/>
                          </a:solidFill>
                          <a:effectLst/>
                        </a:rPr>
                        <a:t>Delta</a:t>
                      </a:r>
                      <a:endParaRPr lang="en-US" sz="3000" b="1" i="0" u="none" strike="noStrike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17,163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   4,098,391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238.8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80125946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Edo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19,698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   3,218,332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163.4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21039600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Imo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5,165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3,934,899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761.8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60834490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Ondo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15,086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      3,441,014 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228.1</a:t>
                      </a:r>
                      <a:endParaRPr lang="en-US" sz="30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3939554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>
                          <a:solidFill>
                            <a:srgbClr val="C00000"/>
                          </a:solidFill>
                          <a:effectLst/>
                        </a:rPr>
                        <a:t>Rivers</a:t>
                      </a:r>
                      <a:endParaRPr lang="en-US" sz="3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solidFill>
                            <a:srgbClr val="C00000"/>
                          </a:solidFill>
                          <a:effectLst/>
                        </a:rPr>
                        <a:t>       10,378 </a:t>
                      </a:r>
                      <a:endParaRPr lang="en-US" sz="3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5,185,420 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499.7</a:t>
                      </a:r>
                      <a:endParaRPr lang="en-US" sz="3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64575240"/>
                  </a:ext>
                </a:extLst>
              </a:tr>
              <a:tr h="550069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1" u="none" strike="noStrike">
                          <a:effectLst/>
                        </a:rPr>
                        <a:t>Total</a:t>
                      </a:r>
                      <a:endParaRPr lang="en-US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>
                          <a:effectLst/>
                        </a:rPr>
                        <a:t>     112,110 </a:t>
                      </a:r>
                      <a:endParaRPr lang="en-US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effectLst/>
                        </a:rPr>
                        <a:t>        31,224,587 </a:t>
                      </a:r>
                      <a:endParaRPr 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278.5</a:t>
                      </a:r>
                      <a:endParaRPr lang="en-US" sz="3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2098882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43955" y="-47773"/>
            <a:ext cx="3448045" cy="6924973"/>
          </a:xfrm>
          <a:prstGeom prst="rect">
            <a:avLst/>
          </a:prstGeom>
          <a:solidFill>
            <a:srgbClr val="FBE0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Enough land      in Delta State. </a:t>
            </a:r>
            <a:r>
              <a:rPr lang="en-US" sz="3600" b="1" dirty="0" err="1" smtClean="0">
                <a:solidFill>
                  <a:srgbClr val="3333FF"/>
                </a:solidFill>
              </a:rPr>
              <a:t>Urhobo</a:t>
            </a:r>
            <a:r>
              <a:rPr lang="en-US" sz="3600" b="1" dirty="0" smtClean="0">
                <a:solidFill>
                  <a:srgbClr val="3333FF"/>
                </a:solidFill>
              </a:rPr>
              <a:t> land occupies a third-part of Delta State has   enough land to do </a:t>
            </a:r>
            <a:r>
              <a:rPr lang="en-US" sz="3600" b="1" u="sng" dirty="0" smtClean="0">
                <a:solidFill>
                  <a:srgbClr val="3333FF"/>
                </a:solidFill>
              </a:rPr>
              <a:t>TREE-BASED</a:t>
            </a:r>
            <a:r>
              <a:rPr lang="en-US" sz="3600" b="1" dirty="0" smtClean="0">
                <a:solidFill>
                  <a:srgbClr val="3333FF"/>
                </a:solidFill>
              </a:rPr>
              <a:t> agriculture</a:t>
            </a:r>
            <a:r>
              <a:rPr lang="en-US" sz="3600" b="1" dirty="0" smtClean="0"/>
              <a:t>.  </a:t>
            </a:r>
            <a:r>
              <a:rPr lang="en-US" sz="4000" b="1" dirty="0" smtClean="0">
                <a:solidFill>
                  <a:srgbClr val="008000"/>
                </a:solidFill>
              </a:rPr>
              <a:t>That is our comparative advantage.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14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t="9402"/>
          <a:stretch/>
        </p:blipFill>
        <p:spPr bwMode="auto">
          <a:xfrm>
            <a:off x="1743074" y="1138774"/>
            <a:ext cx="7929563" cy="57192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"/>
            <a:ext cx="12192000" cy="1138773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6600"/>
                </a:solidFill>
              </a:rPr>
              <a:t> </a:t>
            </a:r>
            <a:r>
              <a:rPr lang="en-US" sz="3400" b="1" dirty="0" err="1" smtClean="0">
                <a:solidFill>
                  <a:srgbClr val="006600"/>
                </a:solidFill>
              </a:rPr>
              <a:t>Urhobo</a:t>
            </a:r>
            <a:r>
              <a:rPr lang="en-US" sz="3400" b="1" dirty="0" smtClean="0">
                <a:solidFill>
                  <a:srgbClr val="006600"/>
                </a:solidFill>
              </a:rPr>
              <a:t>-land </a:t>
            </a:r>
            <a:r>
              <a:rPr lang="en-US" sz="3400" b="1" dirty="0">
                <a:solidFill>
                  <a:srgbClr val="006600"/>
                </a:solidFill>
              </a:rPr>
              <a:t>is too wet to get a good </a:t>
            </a:r>
            <a:r>
              <a:rPr lang="en-US" sz="3400" b="1" dirty="0" smtClean="0">
                <a:solidFill>
                  <a:srgbClr val="006600"/>
                </a:solidFill>
              </a:rPr>
              <a:t>dry maize yield but </a:t>
            </a:r>
          </a:p>
          <a:p>
            <a:pPr algn="ctr"/>
            <a:r>
              <a:rPr lang="en-US" sz="3400" b="1" dirty="0" smtClean="0">
                <a:solidFill>
                  <a:srgbClr val="006600"/>
                </a:solidFill>
              </a:rPr>
              <a:t>we do roast fresh cobs as food in the season of harvest</a:t>
            </a:r>
            <a:endParaRPr lang="en-US" sz="3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96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bon Robotics autonomous laserweeder in a farmer's field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" y="157163"/>
            <a:ext cx="1219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>
                    <a:lumMod val="95000"/>
                  </a:schemeClr>
                </a:solidFill>
              </a:rPr>
              <a:t>A Carbon Robotics autonomous </a:t>
            </a:r>
            <a:r>
              <a:rPr lang="en-US" sz="3500" b="1" dirty="0" smtClean="0">
                <a:solidFill>
                  <a:schemeClr val="bg1">
                    <a:lumMod val="95000"/>
                  </a:schemeClr>
                </a:solidFill>
              </a:rPr>
              <a:t>laser-</a:t>
            </a:r>
            <a:r>
              <a:rPr lang="en-US" sz="3500" b="1" dirty="0" err="1" smtClean="0">
                <a:solidFill>
                  <a:schemeClr val="bg1">
                    <a:lumMod val="95000"/>
                  </a:schemeClr>
                </a:solidFill>
              </a:rPr>
              <a:t>weeder</a:t>
            </a:r>
            <a:r>
              <a:rPr lang="en-US" sz="35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500" b="1" dirty="0">
                <a:solidFill>
                  <a:schemeClr val="bg1">
                    <a:lumMod val="95000"/>
                  </a:schemeClr>
                </a:solidFill>
              </a:rPr>
              <a:t>in a farmer's field</a:t>
            </a:r>
            <a:r>
              <a:rPr lang="en-US" sz="35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en-US" sz="35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63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Pictures\2017-05-01 01.05.17\01.05.17 002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6" t="10599" r="3434" b="3687"/>
          <a:stretch/>
        </p:blipFill>
        <p:spPr bwMode="auto">
          <a:xfrm>
            <a:off x="152400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1"/>
            <a:ext cx="9144000" cy="1200329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000"/>
                </a:solidFill>
              </a:rPr>
              <a:t>Compound gardens as a sustainable reliable food source for severally employed families</a:t>
            </a:r>
          </a:p>
        </p:txBody>
      </p:sp>
    </p:spTree>
    <p:extLst>
      <p:ext uri="{BB962C8B-B14F-4D97-AF65-F5344CB8AC3E}">
        <p14:creationId xmlns:p14="http://schemas.microsoft.com/office/powerpoint/2010/main" xmlns="" val="148839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489842" y="63357"/>
          <a:ext cx="8763003" cy="672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25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78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9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Activity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1600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Before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Now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    % Change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Sweetpotato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58.125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91.250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33.125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Trading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31.875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50.000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Goat rearing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46.875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52.500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Maize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93.125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98.125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5.000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Fruit collecting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58.750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62.500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3.750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Food processing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63.125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66.250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Cassava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85.625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88.125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Yam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88.125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88.125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0.000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Rabbitery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0.000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Piggery rearing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1.250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-0.625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Artisan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6.250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-0.625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Sheep rearing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10.000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-1.875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Fishing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5.625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-2.500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Food vendoring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8.750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5.625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-3.125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Craft/Basket weaving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17.500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14.375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-3.125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Hired labour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5.625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0.625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-5.000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Lumbering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7.500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0.000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-7.500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Hunting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31.250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15.625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-15.625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Poultry rearing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46.875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28.125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-18.750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Snail collecting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36.250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17.500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-18.750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Kola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61.250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39.375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-21.875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Cocoa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56.250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32.500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-23.750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29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Selling firewood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46.875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17.500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-29.375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304690" y="-2709"/>
            <a:ext cx="3352800" cy="6863417"/>
          </a:xfrm>
          <a:prstGeom prst="rect">
            <a:avLst/>
          </a:prstGeom>
          <a:solidFill>
            <a:srgbClr val="FFFFE7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</a:pPr>
            <a:r>
              <a:rPr lang="en-US" sz="3200" b="1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Percent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of </a:t>
            </a:r>
            <a:r>
              <a:rPr lang="en-US" sz="48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income generating activities</a:t>
            </a:r>
            <a:r>
              <a:rPr lang="en-US" sz="28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of </a:t>
            </a: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160 farmers in Iwo &amp; </a:t>
            </a:r>
            <a:r>
              <a:rPr lang="en-US" sz="3600" b="1" dirty="0" err="1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Odo-Otin</a:t>
            </a: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LGAs, </a:t>
            </a:r>
            <a:r>
              <a:rPr lang="en-US" sz="3600" b="1" dirty="0" err="1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Osun</a:t>
            </a: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State, Nigeria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before and after 10 years of climate change.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</a:pPr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Source: </a:t>
            </a:r>
            <a:r>
              <a:rPr lang="en-US" sz="2400" b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Akinbile</a:t>
            </a:r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(2010)</a:t>
            </a:r>
            <a:endParaRPr lang="en-US" sz="4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74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575" y="1098047"/>
            <a:ext cx="115776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 smtClean="0">
                <a:solidFill>
                  <a:srgbClr val="C00000"/>
                </a:solidFill>
              </a:rPr>
              <a:t>Ukodo</a:t>
            </a:r>
            <a:r>
              <a:rPr lang="en-US" sz="4000" b="1" dirty="0" smtClean="0"/>
              <a:t>: Pottage </a:t>
            </a:r>
            <a:r>
              <a:rPr lang="en-US" sz="4000" b="1" dirty="0"/>
              <a:t>of yam/unripe plantain/cocoyam with palm oil, leaves, spices and crayfish especially </a:t>
            </a:r>
            <a:r>
              <a:rPr lang="en-US" sz="4000" b="1" i="1" dirty="0" err="1"/>
              <a:t>ekaka</a:t>
            </a:r>
            <a:r>
              <a:rPr lang="en-US" sz="4000" b="1" dirty="0"/>
              <a:t>.</a:t>
            </a:r>
          </a:p>
          <a:p>
            <a:r>
              <a:rPr lang="en-US" sz="4000" b="1" i="1" dirty="0" err="1" smtClean="0">
                <a:solidFill>
                  <a:srgbClr val="C00000"/>
                </a:solidFill>
              </a:rPr>
              <a:t>Kpokpogari</a:t>
            </a:r>
            <a:r>
              <a:rPr lang="en-US" sz="4000" b="1" dirty="0" smtClean="0"/>
              <a:t>: more </a:t>
            </a:r>
            <a:r>
              <a:rPr lang="en-US" sz="4000" b="1" dirty="0" err="1"/>
              <a:t>fibre</a:t>
            </a:r>
            <a:r>
              <a:rPr lang="en-US" sz="4000" b="1" dirty="0"/>
              <a:t>, less starch. Eat with </a:t>
            </a:r>
            <a:r>
              <a:rPr lang="en-US" sz="4000" b="1" dirty="0" err="1"/>
              <a:t>dryfish</a:t>
            </a:r>
            <a:r>
              <a:rPr lang="en-US" sz="4000" b="1" dirty="0"/>
              <a:t>, </a:t>
            </a:r>
            <a:r>
              <a:rPr lang="en-US" sz="4000" b="1" i="1" dirty="0" err="1"/>
              <a:t>ọdọn</a:t>
            </a:r>
            <a:r>
              <a:rPr lang="en-US" sz="4000" b="1" i="1" dirty="0"/>
              <a:t>, </a:t>
            </a:r>
            <a:r>
              <a:rPr lang="en-US" sz="4000" b="1" i="1" dirty="0" smtClean="0"/>
              <a:t>peanuts. </a:t>
            </a:r>
            <a:r>
              <a:rPr lang="en-US" sz="4000" b="1" i="1" dirty="0" err="1" smtClean="0">
                <a:solidFill>
                  <a:srgbClr val="C00000"/>
                </a:solidFill>
              </a:rPr>
              <a:t>Ikpakho</a:t>
            </a:r>
            <a:r>
              <a:rPr lang="en-US" sz="4000" b="1" dirty="0" smtClean="0"/>
              <a:t>: </a:t>
            </a:r>
            <a:r>
              <a:rPr lang="en-US" sz="4000" b="1" dirty="0"/>
              <a:t>Boiled &amp; roasted over heath </a:t>
            </a:r>
            <a:r>
              <a:rPr lang="en-US" sz="4000" b="1" dirty="0" smtClean="0"/>
              <a:t>for a </a:t>
            </a:r>
            <a:r>
              <a:rPr lang="en-US" sz="4000" b="1" dirty="0"/>
              <a:t>fermented </a:t>
            </a:r>
            <a:r>
              <a:rPr lang="en-US" sz="4000" b="1" dirty="0" smtClean="0"/>
              <a:t>taste.  </a:t>
            </a:r>
            <a:r>
              <a:rPr lang="en-US" sz="4000" b="1" i="1" dirty="0" err="1" smtClean="0">
                <a:solidFill>
                  <a:srgbClr val="C00000"/>
                </a:solidFill>
              </a:rPr>
              <a:t>Usi</a:t>
            </a:r>
            <a:r>
              <a:rPr lang="en-US" sz="4000" b="1" dirty="0" smtClean="0"/>
              <a:t>:</a:t>
            </a:r>
            <a:r>
              <a:rPr lang="en-US" sz="4000" b="1" i="1" dirty="0" smtClean="0">
                <a:solidFill>
                  <a:srgbClr val="C00000"/>
                </a:solidFill>
              </a:rPr>
              <a:t> </a:t>
            </a:r>
            <a:r>
              <a:rPr lang="en-US" sz="4000" b="1" dirty="0" smtClean="0"/>
              <a:t>Cassava starch </a:t>
            </a:r>
            <a:r>
              <a:rPr lang="en-US" sz="4000" b="1" dirty="0"/>
              <a:t>from grated </a:t>
            </a:r>
            <a:r>
              <a:rPr lang="en-US" sz="4000" b="1" dirty="0" smtClean="0"/>
              <a:t>roots </a:t>
            </a:r>
            <a:r>
              <a:rPr lang="en-US" sz="4000" b="1" dirty="0"/>
              <a:t>squeezed through fine sac-cloth. Stirred in </a:t>
            </a:r>
            <a:r>
              <a:rPr lang="en-US" sz="4000" b="1" dirty="0" smtClean="0"/>
              <a:t>suspension in pot over low heat </a:t>
            </a:r>
            <a:r>
              <a:rPr lang="en-US" sz="4000" b="1" dirty="0"/>
              <a:t>with </a:t>
            </a:r>
            <a:r>
              <a:rPr lang="en-US" sz="4000" b="1" dirty="0" smtClean="0"/>
              <a:t>drops of palm oil until a </a:t>
            </a:r>
            <a:r>
              <a:rPr lang="en-US" sz="4000" b="1" dirty="0"/>
              <a:t>hard </a:t>
            </a:r>
            <a:r>
              <a:rPr lang="en-US" sz="4000" b="1" dirty="0" smtClean="0"/>
              <a:t>gel forms. 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6600"/>
                </a:solidFill>
              </a:rPr>
              <a:t>Well-Packaged </a:t>
            </a:r>
            <a:r>
              <a:rPr lang="en-US" sz="4000" b="1" dirty="0" err="1">
                <a:solidFill>
                  <a:srgbClr val="006600"/>
                </a:solidFill>
              </a:rPr>
              <a:t>Urhobo</a:t>
            </a:r>
            <a:r>
              <a:rPr lang="en-US" sz="4000" b="1" dirty="0">
                <a:solidFill>
                  <a:srgbClr val="006600"/>
                </a:solidFill>
              </a:rPr>
              <a:t> Specialty </a:t>
            </a:r>
            <a:r>
              <a:rPr lang="en-US" sz="4000" b="1" dirty="0" smtClean="0">
                <a:solidFill>
                  <a:srgbClr val="006600"/>
                </a:solidFill>
              </a:rPr>
              <a:t>Foods</a:t>
            </a:r>
            <a:endParaRPr lang="en-US" sz="4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4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493" y="1032986"/>
            <a:ext cx="11544296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>
                <a:solidFill>
                  <a:srgbClr val="C00000"/>
                </a:solidFill>
              </a:rPr>
              <a:t>Banga</a:t>
            </a:r>
            <a:r>
              <a:rPr lang="en-US" sz="4000" b="1" i="1" dirty="0">
                <a:solidFill>
                  <a:srgbClr val="C00000"/>
                </a:solidFill>
              </a:rPr>
              <a:t> soup </a:t>
            </a:r>
            <a:r>
              <a:rPr lang="en-US" sz="4000" b="1" dirty="0"/>
              <a:t>(</a:t>
            </a:r>
            <a:r>
              <a:rPr lang="en-US" sz="4000" b="1" dirty="0" err="1">
                <a:solidFill>
                  <a:srgbClr val="C00000"/>
                </a:solidFill>
              </a:rPr>
              <a:t>Amiedi</a:t>
            </a:r>
            <a:r>
              <a:rPr lang="en-US" sz="4000" b="1" dirty="0"/>
              <a:t>). Soup made from slurry squeezed from </a:t>
            </a:r>
            <a:r>
              <a:rPr lang="en-US" sz="4000" b="1" dirty="0" err="1"/>
              <a:t>mesocarp</a:t>
            </a:r>
            <a:r>
              <a:rPr lang="en-US" sz="4000" b="1" dirty="0"/>
              <a:t> of oil palm fruits, well spiced and sweetened with crayfish and dry or wet fresh fish. Usually eaten with </a:t>
            </a:r>
            <a:r>
              <a:rPr lang="en-US" sz="4000" b="1" dirty="0" err="1"/>
              <a:t>gari</a:t>
            </a:r>
            <a:r>
              <a:rPr lang="en-US" sz="4000" b="1" dirty="0"/>
              <a:t> paste or </a:t>
            </a:r>
            <a:r>
              <a:rPr lang="en-US" sz="4000" b="1" dirty="0" err="1"/>
              <a:t>usi</a:t>
            </a:r>
            <a:r>
              <a:rPr lang="en-US" sz="4000" b="1" dirty="0"/>
              <a:t>. </a:t>
            </a:r>
            <a:r>
              <a:rPr lang="en-US" sz="4000" b="1" dirty="0" smtClean="0"/>
              <a:t>    </a:t>
            </a:r>
            <a:r>
              <a:rPr lang="en-US" sz="4000" b="1" i="1" dirty="0" err="1" smtClean="0">
                <a:solidFill>
                  <a:srgbClr val="C00000"/>
                </a:solidFill>
              </a:rPr>
              <a:t>Egun</a:t>
            </a:r>
            <a:r>
              <a:rPr lang="en-US" sz="4000" b="1" dirty="0"/>
              <a:t>: Pounded paste of </a:t>
            </a:r>
            <a:r>
              <a:rPr lang="en-US" sz="4000" b="1" dirty="0" err="1"/>
              <a:t>usi</a:t>
            </a:r>
            <a:r>
              <a:rPr lang="en-US" sz="4000" b="1" dirty="0"/>
              <a:t> and boiled ripe </a:t>
            </a:r>
            <a:r>
              <a:rPr lang="en-US" sz="4000" b="1" dirty="0" smtClean="0"/>
              <a:t>plantain or </a:t>
            </a:r>
            <a:r>
              <a:rPr lang="en-US" sz="4000" b="1" dirty="0" err="1" smtClean="0"/>
              <a:t>gari</a:t>
            </a:r>
            <a:r>
              <a:rPr lang="en-US" sz="4000" b="1" dirty="0"/>
              <a:t>. </a:t>
            </a:r>
            <a:r>
              <a:rPr lang="en-US" sz="4000" b="1" i="1" dirty="0" err="1" smtClean="0">
                <a:solidFill>
                  <a:srgbClr val="C00000"/>
                </a:solidFill>
              </a:rPr>
              <a:t>Oghwo</a:t>
            </a:r>
            <a:r>
              <a:rPr lang="en-US" sz="4000" b="1" dirty="0">
                <a:solidFill>
                  <a:srgbClr val="C00000"/>
                </a:solidFill>
              </a:rPr>
              <a:t>. </a:t>
            </a:r>
            <a:r>
              <a:rPr lang="en-US" sz="4000" b="1" dirty="0"/>
              <a:t>Palm oil soup with </a:t>
            </a:r>
            <a:r>
              <a:rPr lang="en-US" sz="4000" b="1" i="1" dirty="0" err="1">
                <a:solidFill>
                  <a:srgbClr val="C00000"/>
                </a:solidFill>
              </a:rPr>
              <a:t>ughwerin</a:t>
            </a:r>
            <a:r>
              <a:rPr lang="en-US" sz="4000" b="1" dirty="0">
                <a:solidFill>
                  <a:srgbClr val="C00000"/>
                </a:solidFill>
              </a:rPr>
              <a:t> or </a:t>
            </a:r>
            <a:r>
              <a:rPr lang="en-US" sz="4000" b="1" i="1" dirty="0" err="1">
                <a:solidFill>
                  <a:srgbClr val="C00000"/>
                </a:solidFill>
              </a:rPr>
              <a:t>kaun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/>
              <a:t>with vegetable spices. Thickened with starch or </a:t>
            </a:r>
            <a:r>
              <a:rPr lang="en-US" sz="4000" b="1" dirty="0" err="1"/>
              <a:t>gari</a:t>
            </a:r>
            <a:r>
              <a:rPr lang="en-US" sz="4000" b="1" dirty="0" smtClean="0"/>
              <a:t>. </a:t>
            </a:r>
            <a:r>
              <a:rPr lang="en-US" sz="4000" b="1" i="1" dirty="0" err="1">
                <a:solidFill>
                  <a:srgbClr val="C00000"/>
                </a:solidFill>
              </a:rPr>
              <a:t>Ọdọn</a:t>
            </a:r>
            <a:r>
              <a:rPr lang="en-US" sz="4000" b="1" dirty="0"/>
              <a:t>: Larva in rotted stem of oil palm. Roasted for sale. oily protein.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6600"/>
                </a:solidFill>
              </a:rPr>
              <a:t>Well-Packaged </a:t>
            </a:r>
            <a:r>
              <a:rPr lang="en-US" sz="4000" b="1" dirty="0" err="1">
                <a:solidFill>
                  <a:srgbClr val="006600"/>
                </a:solidFill>
              </a:rPr>
              <a:t>Urhobo</a:t>
            </a:r>
            <a:r>
              <a:rPr lang="en-US" sz="4000" b="1" dirty="0">
                <a:solidFill>
                  <a:srgbClr val="006600"/>
                </a:solidFill>
              </a:rPr>
              <a:t> Specialty </a:t>
            </a:r>
            <a:r>
              <a:rPr lang="en-US" sz="4000" b="1" dirty="0" smtClean="0">
                <a:solidFill>
                  <a:srgbClr val="006600"/>
                </a:solidFill>
              </a:rPr>
              <a:t>Foods</a:t>
            </a:r>
            <a:endParaRPr lang="en-US" sz="4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930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72088" y="31957"/>
            <a:ext cx="6743700" cy="6801862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>
                <a:solidFill>
                  <a:srgbClr val="C00000"/>
                </a:solidFill>
              </a:rPr>
              <a:t>Human population of 25 LGAs of </a:t>
            </a:r>
            <a:r>
              <a:rPr lang="en-US" sz="2900" b="1" dirty="0" smtClean="0">
                <a:solidFill>
                  <a:srgbClr val="C00000"/>
                </a:solidFill>
              </a:rPr>
              <a:t>         Delta </a:t>
            </a:r>
            <a:r>
              <a:rPr lang="en-US" sz="2900" b="1" dirty="0">
                <a:solidFill>
                  <a:srgbClr val="C00000"/>
                </a:solidFill>
              </a:rPr>
              <a:t>State in 2006</a:t>
            </a:r>
          </a:p>
          <a:p>
            <a:pPr algn="ctr"/>
            <a:endParaRPr lang="en-US" sz="800" b="1" dirty="0">
              <a:solidFill>
                <a:srgbClr val="008000"/>
              </a:solidFill>
            </a:endParaRPr>
          </a:p>
          <a:p>
            <a:pPr algn="ctr"/>
            <a:r>
              <a:rPr lang="en-US" sz="2400" b="1" dirty="0">
                <a:solidFill>
                  <a:srgbClr val="006600"/>
                </a:solidFill>
              </a:rPr>
              <a:t>8 LGAs form </a:t>
            </a:r>
            <a:r>
              <a:rPr lang="en-US" sz="2400" b="1" dirty="0" err="1">
                <a:solidFill>
                  <a:srgbClr val="006600"/>
                </a:solidFill>
              </a:rPr>
              <a:t>Urhoboland</a:t>
            </a:r>
            <a:r>
              <a:rPr lang="en-US" sz="2400" b="1" dirty="0">
                <a:solidFill>
                  <a:srgbClr val="006600"/>
                </a:solidFill>
              </a:rPr>
              <a:t>: </a:t>
            </a:r>
            <a:r>
              <a:rPr lang="en-US" sz="2400" b="1" dirty="0" err="1">
                <a:solidFill>
                  <a:srgbClr val="006600"/>
                </a:solidFill>
              </a:rPr>
              <a:t>Okpe</a:t>
            </a:r>
            <a:r>
              <a:rPr lang="en-US" sz="2400" b="1" dirty="0">
                <a:solidFill>
                  <a:srgbClr val="006600"/>
                </a:solidFill>
              </a:rPr>
              <a:t>, </a:t>
            </a:r>
            <a:r>
              <a:rPr lang="en-US" sz="2400" b="1" dirty="0" err="1">
                <a:solidFill>
                  <a:srgbClr val="006600"/>
                </a:solidFill>
              </a:rPr>
              <a:t>Ughelli</a:t>
            </a:r>
            <a:r>
              <a:rPr lang="en-US" sz="2400" b="1" dirty="0">
                <a:solidFill>
                  <a:srgbClr val="006600"/>
                </a:solidFill>
              </a:rPr>
              <a:t> N, </a:t>
            </a:r>
            <a:r>
              <a:rPr lang="en-US" sz="2400" b="1" dirty="0" err="1">
                <a:solidFill>
                  <a:srgbClr val="006600"/>
                </a:solidFill>
              </a:rPr>
              <a:t>Ughelli</a:t>
            </a:r>
            <a:r>
              <a:rPr lang="en-US" sz="2400" b="1" dirty="0">
                <a:solidFill>
                  <a:srgbClr val="006600"/>
                </a:solidFill>
              </a:rPr>
              <a:t> S, </a:t>
            </a:r>
            <a:r>
              <a:rPr lang="en-US" sz="2400" b="1" dirty="0" err="1">
                <a:solidFill>
                  <a:srgbClr val="006600"/>
                </a:solidFill>
              </a:rPr>
              <a:t>Ethiope</a:t>
            </a:r>
            <a:r>
              <a:rPr lang="en-US" sz="2400" b="1" dirty="0">
                <a:solidFill>
                  <a:srgbClr val="006600"/>
                </a:solidFill>
              </a:rPr>
              <a:t> E, </a:t>
            </a:r>
            <a:r>
              <a:rPr lang="en-US" sz="2400" b="1" dirty="0" err="1">
                <a:solidFill>
                  <a:srgbClr val="006600"/>
                </a:solidFill>
              </a:rPr>
              <a:t>Ethiope</a:t>
            </a:r>
            <a:r>
              <a:rPr lang="en-US" sz="2400" b="1" dirty="0">
                <a:solidFill>
                  <a:srgbClr val="006600"/>
                </a:solidFill>
              </a:rPr>
              <a:t> W, </a:t>
            </a:r>
            <a:r>
              <a:rPr lang="en-US" sz="2400" b="1" dirty="0" err="1">
                <a:solidFill>
                  <a:srgbClr val="006600"/>
                </a:solidFill>
              </a:rPr>
              <a:t>Sapele</a:t>
            </a:r>
            <a:r>
              <a:rPr lang="en-US" sz="2400" b="1" dirty="0">
                <a:solidFill>
                  <a:srgbClr val="006600"/>
                </a:solidFill>
              </a:rPr>
              <a:t>, </a:t>
            </a:r>
            <a:r>
              <a:rPr lang="en-US" sz="2400" b="1" dirty="0" err="1">
                <a:solidFill>
                  <a:srgbClr val="006600"/>
                </a:solidFill>
              </a:rPr>
              <a:t>Uvwie</a:t>
            </a:r>
            <a:r>
              <a:rPr lang="en-US" sz="2400" b="1" dirty="0">
                <a:solidFill>
                  <a:srgbClr val="006600"/>
                </a:solidFill>
              </a:rPr>
              <a:t>, &amp; </a:t>
            </a:r>
            <a:r>
              <a:rPr lang="en-US" sz="2400" b="1" dirty="0" err="1">
                <a:solidFill>
                  <a:srgbClr val="006600"/>
                </a:solidFill>
              </a:rPr>
              <a:t>Udu</a:t>
            </a:r>
            <a:endParaRPr lang="en-US" sz="2400" b="1" dirty="0">
              <a:solidFill>
                <a:srgbClr val="006600"/>
              </a:solidFill>
            </a:endParaRPr>
          </a:p>
          <a:p>
            <a:pPr algn="ctr"/>
            <a:endParaRPr lang="en-US" sz="800" b="1" dirty="0">
              <a:solidFill>
                <a:srgbClr val="008000"/>
              </a:solidFill>
            </a:endParaRPr>
          </a:p>
          <a:p>
            <a:pPr algn="ctr"/>
            <a:r>
              <a:rPr lang="en-US" sz="3600" b="1" dirty="0">
                <a:solidFill>
                  <a:srgbClr val="0000CC"/>
                </a:solidFill>
              </a:rPr>
              <a:t>In 8 LGAs, at </a:t>
            </a:r>
            <a:r>
              <a:rPr lang="en-US" sz="3600" b="1" dirty="0">
                <a:solidFill>
                  <a:srgbClr val="C00000"/>
                </a:solidFill>
              </a:rPr>
              <a:t>3% </a:t>
            </a:r>
            <a:r>
              <a:rPr lang="en-US" sz="3600" b="1" dirty="0">
                <a:solidFill>
                  <a:srgbClr val="0000CC"/>
                </a:solidFill>
              </a:rPr>
              <a:t>population growth, 1,575,375 </a:t>
            </a:r>
            <a:r>
              <a:rPr lang="en-US" sz="3600" b="1" dirty="0" err="1" smtClean="0">
                <a:solidFill>
                  <a:srgbClr val="0000CC"/>
                </a:solidFill>
              </a:rPr>
              <a:t>Urhobo</a:t>
            </a:r>
            <a:r>
              <a:rPr lang="en-US" sz="3600" b="1" dirty="0" smtClean="0">
                <a:solidFill>
                  <a:srgbClr val="0000CC"/>
                </a:solidFill>
              </a:rPr>
              <a:t> </a:t>
            </a:r>
            <a:r>
              <a:rPr lang="en-US" sz="3600" b="1" dirty="0">
                <a:solidFill>
                  <a:srgbClr val="0000CC"/>
                </a:solidFill>
              </a:rPr>
              <a:t>in 2006 census </a:t>
            </a:r>
            <a:r>
              <a:rPr lang="en-US" sz="3600" b="1" dirty="0" smtClean="0">
                <a:solidFill>
                  <a:srgbClr val="0000CC"/>
                </a:solidFill>
              </a:rPr>
              <a:t>rose </a:t>
            </a:r>
            <a:r>
              <a:rPr lang="en-US" sz="3600" b="1" dirty="0">
                <a:solidFill>
                  <a:srgbClr val="0000CC"/>
                </a:solidFill>
              </a:rPr>
              <a:t>to </a:t>
            </a:r>
            <a:r>
              <a:rPr lang="en-US" sz="3600" b="1" dirty="0" smtClean="0">
                <a:solidFill>
                  <a:srgbClr val="C00000"/>
                </a:solidFill>
              </a:rPr>
              <a:t>2,528,014 </a:t>
            </a:r>
            <a:r>
              <a:rPr lang="en-US" sz="3600" b="1" dirty="0">
                <a:solidFill>
                  <a:srgbClr val="C00000"/>
                </a:solidFill>
              </a:rPr>
              <a:t>in </a:t>
            </a:r>
            <a:r>
              <a:rPr lang="en-US" sz="3600" b="1" dirty="0" smtClean="0">
                <a:solidFill>
                  <a:srgbClr val="C00000"/>
                </a:solidFill>
              </a:rPr>
              <a:t>2021</a:t>
            </a:r>
            <a:r>
              <a:rPr lang="en-US" sz="3600" b="1" dirty="0" smtClean="0">
                <a:solidFill>
                  <a:srgbClr val="0000CC"/>
                </a:solidFill>
              </a:rPr>
              <a:t>. </a:t>
            </a:r>
            <a:r>
              <a:rPr lang="en-US" sz="3600" b="1" dirty="0">
                <a:solidFill>
                  <a:srgbClr val="0000CC"/>
                </a:solidFill>
              </a:rPr>
              <a:t>At 6 persons/family, we have </a:t>
            </a:r>
            <a:r>
              <a:rPr lang="en-US" sz="3600" b="1" dirty="0" smtClean="0">
                <a:solidFill>
                  <a:srgbClr val="0000CC"/>
                </a:solidFill>
              </a:rPr>
              <a:t>421,336 </a:t>
            </a:r>
            <a:r>
              <a:rPr lang="en-US" sz="3600" b="1" dirty="0">
                <a:solidFill>
                  <a:srgbClr val="0000CC"/>
                </a:solidFill>
              </a:rPr>
              <a:t>families.</a:t>
            </a:r>
          </a:p>
          <a:p>
            <a:pPr algn="ctr"/>
            <a:endParaRPr lang="en-US" sz="1000" b="1" dirty="0">
              <a:solidFill>
                <a:srgbClr val="0000CC"/>
              </a:solidFill>
            </a:endParaRPr>
          </a:p>
          <a:p>
            <a:pPr algn="ctr"/>
            <a:r>
              <a:rPr lang="en-US" sz="2900" b="1" dirty="0">
                <a:solidFill>
                  <a:srgbClr val="008000"/>
                </a:solidFill>
              </a:rPr>
              <a:t>If 70% of them live in rural areas [=</a:t>
            </a:r>
            <a:r>
              <a:rPr lang="en-US" sz="2900" b="1" dirty="0" smtClean="0">
                <a:solidFill>
                  <a:srgbClr val="008000"/>
                </a:solidFill>
              </a:rPr>
              <a:t>294,935 </a:t>
            </a:r>
            <a:r>
              <a:rPr lang="en-US" sz="2900" b="1" dirty="0">
                <a:solidFill>
                  <a:srgbClr val="008000"/>
                </a:solidFill>
              </a:rPr>
              <a:t>families] and if each farms </a:t>
            </a:r>
            <a:r>
              <a:rPr lang="en-US" sz="2900" b="1" dirty="0" smtClean="0">
                <a:solidFill>
                  <a:srgbClr val="008000"/>
                </a:solidFill>
              </a:rPr>
              <a:t>1.5 ha</a:t>
            </a:r>
            <a:r>
              <a:rPr lang="en-US" sz="2900" b="1" dirty="0">
                <a:solidFill>
                  <a:srgbClr val="008000"/>
                </a:solidFill>
              </a:rPr>
              <a:t>, so </a:t>
            </a:r>
            <a:r>
              <a:rPr lang="en-US" sz="2900" b="1" dirty="0" err="1">
                <a:solidFill>
                  <a:srgbClr val="008000"/>
                </a:solidFill>
              </a:rPr>
              <a:t>Urhobo</a:t>
            </a:r>
            <a:r>
              <a:rPr lang="en-US" sz="2900" b="1" dirty="0">
                <a:solidFill>
                  <a:srgbClr val="008000"/>
                </a:solidFill>
              </a:rPr>
              <a:t> farm area c</a:t>
            </a:r>
            <a:r>
              <a:rPr lang="en-US" sz="2900" b="1" dirty="0" smtClean="0">
                <a:solidFill>
                  <a:srgbClr val="008000"/>
                </a:solidFill>
              </a:rPr>
              <a:t>ould </a:t>
            </a:r>
            <a:r>
              <a:rPr lang="en-US" sz="2900" b="1" dirty="0">
                <a:solidFill>
                  <a:srgbClr val="008000"/>
                </a:solidFill>
              </a:rPr>
              <a:t>be </a:t>
            </a:r>
          </a:p>
          <a:p>
            <a:pPr algn="ctr"/>
            <a:r>
              <a:rPr lang="en-US" sz="4000" b="1" i="1" dirty="0" smtClean="0"/>
              <a:t>400,000 </a:t>
            </a:r>
            <a:r>
              <a:rPr lang="en-US" sz="4000" b="1" i="1" dirty="0"/>
              <a:t>hectares</a:t>
            </a:r>
            <a:endParaRPr lang="en-US" sz="2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169" t="26801" r="38059" b="23124"/>
          <a:stretch/>
        </p:blipFill>
        <p:spPr bwMode="auto">
          <a:xfrm>
            <a:off x="408587" y="14748"/>
            <a:ext cx="1646903" cy="68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132" t="26801" r="31105" b="23124"/>
          <a:stretch/>
        </p:blipFill>
        <p:spPr bwMode="auto">
          <a:xfrm>
            <a:off x="1933569" y="14748"/>
            <a:ext cx="1158240" cy="68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245" t="26801" r="25183" b="23124"/>
          <a:stretch/>
        </p:blipFill>
        <p:spPr bwMode="auto">
          <a:xfrm>
            <a:off x="3076569" y="25679"/>
            <a:ext cx="868680" cy="68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982" t="26801" r="20389" b="23124"/>
          <a:stretch/>
        </p:blipFill>
        <p:spPr bwMode="auto">
          <a:xfrm>
            <a:off x="4099125" y="11914"/>
            <a:ext cx="882445" cy="68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258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25" y="1002447"/>
            <a:ext cx="1188958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C</a:t>
            </a:r>
            <a:r>
              <a:rPr lang="en-US" sz="4000" b="1" dirty="0" smtClean="0">
                <a:solidFill>
                  <a:srgbClr val="C00000"/>
                </a:solidFill>
              </a:rPr>
              <a:t>reeks </a:t>
            </a:r>
            <a:r>
              <a:rPr lang="en-US" sz="4000" b="1" dirty="0">
                <a:solidFill>
                  <a:srgbClr val="C00000"/>
                </a:solidFill>
              </a:rPr>
              <a:t>and inland waterways </a:t>
            </a:r>
            <a:r>
              <a:rPr lang="en-US" sz="4000" b="1" dirty="0"/>
              <a:t>can be used to farm fish and prawns. </a:t>
            </a:r>
            <a:r>
              <a:rPr lang="en-US" sz="4000" b="1" dirty="0" smtClean="0">
                <a:solidFill>
                  <a:srgbClr val="C00000"/>
                </a:solidFill>
              </a:rPr>
              <a:t>Artificial </a:t>
            </a:r>
            <a:r>
              <a:rPr lang="en-US" sz="4000" b="1" dirty="0">
                <a:solidFill>
                  <a:srgbClr val="C00000"/>
                </a:solidFill>
              </a:rPr>
              <a:t>fish protection and production </a:t>
            </a:r>
            <a:r>
              <a:rPr lang="en-US" sz="4000" b="1" dirty="0"/>
              <a:t>is a good industry for fish for humans. </a:t>
            </a:r>
            <a:endParaRPr lang="en-US" sz="4000" b="1" dirty="0" smtClean="0"/>
          </a:p>
          <a:p>
            <a:r>
              <a:rPr lang="en-US" sz="4000" b="1" dirty="0" smtClean="0">
                <a:solidFill>
                  <a:srgbClr val="3333FF"/>
                </a:solidFill>
              </a:rPr>
              <a:t>Creeks </a:t>
            </a:r>
            <a:r>
              <a:rPr lang="en-US" sz="4000" b="1" dirty="0">
                <a:solidFill>
                  <a:srgbClr val="3333FF"/>
                </a:solidFill>
              </a:rPr>
              <a:t>and swamps </a:t>
            </a:r>
            <a:r>
              <a:rPr lang="en-US" sz="4000" b="1" dirty="0" smtClean="0"/>
              <a:t>are highly </a:t>
            </a:r>
            <a:r>
              <a:rPr lang="en-US" sz="4000" b="1" dirty="0"/>
              <a:t>productive and help </a:t>
            </a:r>
            <a:r>
              <a:rPr lang="en-US" sz="4000" b="1" u="sng" dirty="0">
                <a:solidFill>
                  <a:srgbClr val="C00000"/>
                </a:solidFill>
              </a:rPr>
              <a:t>diversify</a:t>
            </a:r>
            <a:r>
              <a:rPr lang="en-US" sz="4000" b="1" dirty="0">
                <a:solidFill>
                  <a:srgbClr val="C00000"/>
                </a:solidFill>
              </a:rPr>
              <a:t> occupations for farmers and craftsmen in the community. 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r>
              <a:rPr lang="en-US" sz="4000" b="1" dirty="0" smtClean="0">
                <a:solidFill>
                  <a:srgbClr val="3333FF"/>
                </a:solidFill>
              </a:rPr>
              <a:t>Submerged </a:t>
            </a:r>
            <a:r>
              <a:rPr lang="en-US" sz="4000" b="1" dirty="0">
                <a:solidFill>
                  <a:srgbClr val="3333FF"/>
                </a:solidFill>
              </a:rPr>
              <a:t>cages </a:t>
            </a:r>
            <a:r>
              <a:rPr lang="en-US" sz="4000" b="1" dirty="0"/>
              <a:t>in </a:t>
            </a:r>
            <a:r>
              <a:rPr lang="en-US" sz="4000" b="1" dirty="0" smtClean="0"/>
              <a:t>waters </a:t>
            </a:r>
            <a:r>
              <a:rPr lang="en-US" sz="4000" b="1" dirty="0"/>
              <a:t>of rivers and ponds with </a:t>
            </a:r>
            <a:r>
              <a:rPr lang="en-US" sz="4000" b="1" dirty="0" smtClean="0"/>
              <a:t>added </a:t>
            </a:r>
            <a:r>
              <a:rPr lang="en-US" sz="4000" b="1" dirty="0"/>
              <a:t>feed will </a:t>
            </a:r>
            <a:r>
              <a:rPr lang="en-US" sz="4000" b="1" dirty="0" smtClean="0"/>
              <a:t>bring </a:t>
            </a:r>
            <a:r>
              <a:rPr lang="en-US" sz="4000" b="1" dirty="0"/>
              <a:t>a good supply of fish and aquatic livestock for fresh and </a:t>
            </a:r>
            <a:r>
              <a:rPr lang="en-US" sz="4000" b="1" dirty="0" smtClean="0"/>
              <a:t>dry protein supply.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6600"/>
                </a:solidFill>
              </a:rPr>
              <a:t>Fish and Prawn </a:t>
            </a:r>
            <a:r>
              <a:rPr lang="en-US" sz="4800" b="1" dirty="0" smtClean="0">
                <a:solidFill>
                  <a:srgbClr val="006600"/>
                </a:solidFill>
              </a:rPr>
              <a:t>Industry</a:t>
            </a:r>
            <a:r>
              <a:rPr lang="en-US" sz="4800" b="1" dirty="0" smtClean="0"/>
              <a:t> in </a:t>
            </a:r>
            <a:r>
              <a:rPr lang="en-US" sz="4800" b="1" dirty="0" err="1"/>
              <a:t>Urhoboland</a:t>
            </a:r>
            <a:endParaRPr lang="en-US" sz="4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48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8/83/The_States_of_the_Nigerian_Region_in_the_19th_Century.png/500px-The_States_of_the_Nigerian_Region_in_the_19th_Centur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62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46278" y="894897"/>
            <a:ext cx="2745722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19th-century map of Nigeria; the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Urhobo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are marked "IRHOBO".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00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3" y="584776"/>
            <a:ext cx="116871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Both research and production must take place together. </a:t>
            </a:r>
          </a:p>
          <a:p>
            <a:r>
              <a:rPr lang="en-US" sz="4000" b="1" dirty="0" smtClean="0">
                <a:solidFill>
                  <a:srgbClr val="C00000"/>
                </a:solidFill>
              </a:rPr>
              <a:t>Many </a:t>
            </a:r>
            <a:r>
              <a:rPr lang="en-US" sz="4000" b="1" dirty="0">
                <a:solidFill>
                  <a:srgbClr val="C00000"/>
                </a:solidFill>
              </a:rPr>
              <a:t>local herbalists </a:t>
            </a:r>
            <a:r>
              <a:rPr lang="en-US" sz="4000" b="1" dirty="0"/>
              <a:t>need to be integrated and their claims and recommendations tested for effectiveness. </a:t>
            </a:r>
          </a:p>
          <a:p>
            <a:r>
              <a:rPr lang="en-US" sz="4000" b="1" dirty="0" smtClean="0">
                <a:solidFill>
                  <a:srgbClr val="C00000"/>
                </a:solidFill>
              </a:rPr>
              <a:t>Alternative </a:t>
            </a:r>
            <a:r>
              <a:rPr lang="en-US" sz="4000" b="1" dirty="0">
                <a:solidFill>
                  <a:srgbClr val="C00000"/>
                </a:solidFill>
              </a:rPr>
              <a:t>medicine </a:t>
            </a:r>
            <a:r>
              <a:rPr lang="en-US" sz="4000" b="1" dirty="0"/>
              <a:t>can thrive better than the current approach involving uncontrolled sales and usage. </a:t>
            </a:r>
          </a:p>
          <a:p>
            <a:r>
              <a:rPr lang="en-US" sz="4000" b="1" dirty="0" smtClean="0">
                <a:solidFill>
                  <a:srgbClr val="C00000"/>
                </a:solidFill>
              </a:rPr>
              <a:t>Growing </a:t>
            </a:r>
            <a:r>
              <a:rPr lang="en-US" sz="4000" b="1" dirty="0">
                <a:solidFill>
                  <a:srgbClr val="C00000"/>
                </a:solidFill>
              </a:rPr>
              <a:t>and processing of medicinal plants </a:t>
            </a:r>
            <a:r>
              <a:rPr lang="en-US" sz="4000" b="1" dirty="0"/>
              <a:t>is good for </a:t>
            </a:r>
            <a:r>
              <a:rPr lang="en-US" sz="4000" b="1" dirty="0" err="1"/>
              <a:t>Urhobo</a:t>
            </a:r>
            <a:r>
              <a:rPr lang="en-US" sz="4000" b="1" dirty="0"/>
              <a:t> Nigeria.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1"/>
            <a:ext cx="9144000" cy="584775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6600"/>
                </a:solidFill>
              </a:rPr>
              <a:t>Pharmacopoeia: Research and Production of Herbals</a:t>
            </a:r>
          </a:p>
        </p:txBody>
      </p:sp>
    </p:spTree>
    <p:extLst>
      <p:ext uri="{BB962C8B-B14F-4D97-AF65-F5344CB8AC3E}">
        <p14:creationId xmlns:p14="http://schemas.microsoft.com/office/powerpoint/2010/main" xmlns="" val="138551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1526" y="728663"/>
            <a:ext cx="1084421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3333FF"/>
                </a:solidFill>
              </a:rPr>
              <a:t>China produces and exports </a:t>
            </a:r>
            <a:r>
              <a:rPr lang="en-US" sz="4400" b="1" dirty="0"/>
              <a:t>so much herbal medicines worldwide for human use.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Skill, expertise, and investments </a:t>
            </a:r>
            <a:r>
              <a:rPr lang="en-US" sz="4400" b="1" dirty="0"/>
              <a:t>would be well rewarded in a short time interval. </a:t>
            </a:r>
            <a:endParaRPr lang="en-US" sz="4400" b="1" dirty="0" smtClean="0"/>
          </a:p>
          <a:p>
            <a:endParaRPr lang="en-US" sz="2400" b="1" dirty="0"/>
          </a:p>
          <a:p>
            <a:r>
              <a:rPr lang="en-US" sz="4400" b="1" dirty="0" smtClean="0">
                <a:solidFill>
                  <a:srgbClr val="3333FF"/>
                </a:solidFill>
              </a:rPr>
              <a:t>Health </a:t>
            </a:r>
            <a:r>
              <a:rPr lang="en-US" sz="4400" b="1" dirty="0">
                <a:solidFill>
                  <a:srgbClr val="3333FF"/>
                </a:solidFill>
              </a:rPr>
              <a:t>preservation </a:t>
            </a:r>
            <a:r>
              <a:rPr lang="en-US" sz="4400" b="1" dirty="0"/>
              <a:t>is a first factor in any human life. As orthodox medicine  and herbal medicine are attend to different illness unequally.</a:t>
            </a:r>
          </a:p>
        </p:txBody>
      </p:sp>
    </p:spTree>
    <p:extLst>
      <p:ext uri="{BB962C8B-B14F-4D97-AF65-F5344CB8AC3E}">
        <p14:creationId xmlns:p14="http://schemas.microsoft.com/office/powerpoint/2010/main" xmlns="" val="22224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801283"/>
              </p:ext>
            </p:extLst>
          </p:nvPr>
        </p:nvGraphicFramePr>
        <p:xfrm>
          <a:off x="14288" y="985840"/>
          <a:ext cx="12149136" cy="5688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631">
                  <a:extLst>
                    <a:ext uri="{9D8B030D-6E8A-4147-A177-3AD203B41FA5}">
                      <a16:colId xmlns:a16="http://schemas.microsoft.com/office/drawing/2014/main" xmlns="" val="741502339"/>
                    </a:ext>
                  </a:extLst>
                </a:gridCol>
                <a:gridCol w="4326630">
                  <a:extLst>
                    <a:ext uri="{9D8B030D-6E8A-4147-A177-3AD203B41FA5}">
                      <a16:colId xmlns:a16="http://schemas.microsoft.com/office/drawing/2014/main" xmlns="" val="46665397"/>
                    </a:ext>
                  </a:extLst>
                </a:gridCol>
                <a:gridCol w="1120920">
                  <a:extLst>
                    <a:ext uri="{9D8B030D-6E8A-4147-A177-3AD203B41FA5}">
                      <a16:colId xmlns:a16="http://schemas.microsoft.com/office/drawing/2014/main" xmlns="" val="2094202992"/>
                    </a:ext>
                  </a:extLst>
                </a:gridCol>
                <a:gridCol w="400174">
                  <a:extLst>
                    <a:ext uri="{9D8B030D-6E8A-4147-A177-3AD203B41FA5}">
                      <a16:colId xmlns:a16="http://schemas.microsoft.com/office/drawing/2014/main" xmlns="" val="95416062"/>
                    </a:ext>
                  </a:extLst>
                </a:gridCol>
                <a:gridCol w="1608485">
                  <a:extLst>
                    <a:ext uri="{9D8B030D-6E8A-4147-A177-3AD203B41FA5}">
                      <a16:colId xmlns:a16="http://schemas.microsoft.com/office/drawing/2014/main" xmlns="" val="2690234485"/>
                    </a:ext>
                  </a:extLst>
                </a:gridCol>
                <a:gridCol w="1318668">
                  <a:extLst>
                    <a:ext uri="{9D8B030D-6E8A-4147-A177-3AD203B41FA5}">
                      <a16:colId xmlns:a16="http://schemas.microsoft.com/office/drawing/2014/main" xmlns="" val="259892483"/>
                    </a:ext>
                  </a:extLst>
                </a:gridCol>
                <a:gridCol w="1565012">
                  <a:extLst>
                    <a:ext uri="{9D8B030D-6E8A-4147-A177-3AD203B41FA5}">
                      <a16:colId xmlns:a16="http://schemas.microsoft.com/office/drawing/2014/main" xmlns="" val="3669399869"/>
                    </a:ext>
                  </a:extLst>
                </a:gridCol>
                <a:gridCol w="1348616">
                  <a:extLst>
                    <a:ext uri="{9D8B030D-6E8A-4147-A177-3AD203B41FA5}">
                      <a16:colId xmlns:a16="http://schemas.microsoft.com/office/drawing/2014/main" xmlns="" val="589512742"/>
                    </a:ext>
                  </a:extLst>
                </a:gridCol>
              </a:tblGrid>
              <a:tr h="108763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Expenses (general or per </a:t>
                      </a:r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each of the 10 locations)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No.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3333FF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Price </a:t>
                      </a:r>
                      <a:endParaRPr lang="en-US" sz="2400" b="1" u="none" strike="noStrike" dirty="0" smtClean="0">
                        <a:solidFill>
                          <a:srgbClr val="3333FF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(</a:t>
                      </a:r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Naira)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Cost </a:t>
                      </a:r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(million Naira</a:t>
                      </a:r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Cost in US$ at N360/$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% </a:t>
                      </a:r>
                      <a:r>
                        <a:rPr lang="en-US" sz="2400" b="1" u="none" strike="noStrike" dirty="0">
                          <a:solidFill>
                            <a:srgbClr val="3333FF"/>
                          </a:solidFill>
                          <a:effectLst/>
                        </a:rPr>
                        <a:t>of </a:t>
                      </a:r>
                      <a:endParaRPr lang="en-US" sz="2400" b="1" u="none" strike="noStrike" dirty="0" smtClean="0">
                        <a:solidFill>
                          <a:srgbClr val="3333FF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total</a:t>
                      </a:r>
                      <a:endParaRPr lang="en-US" sz="2400" b="1" i="0" u="none" strike="noStrike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273209646"/>
                  </a:ext>
                </a:extLst>
              </a:tr>
              <a:tr h="4286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1" u="none" strike="noStrike" dirty="0" smtClean="0">
                          <a:effectLst/>
                        </a:rPr>
                        <a:t>Seedlings/grafts/seeds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b="1" u="none" strike="noStrike" dirty="0" smtClean="0">
                          <a:effectLst/>
                        </a:rPr>
                        <a:t>1,000,000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43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>
                          <a:effectLst/>
                        </a:rPr>
                        <a:t>        </a:t>
                      </a:r>
                      <a:r>
                        <a:rPr lang="en-US" sz="2400" b="1" u="none" strike="noStrike" dirty="0" smtClean="0">
                          <a:effectLst/>
                        </a:rPr>
                        <a:t>43.00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119444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59.9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11912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1" u="none" strike="noStrike" dirty="0" smtClean="0">
                          <a:effectLst/>
                        </a:rPr>
                        <a:t>Poly bags/pots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100" b="1" u="none" strike="noStrike" dirty="0">
                          <a:effectLst/>
                        </a:rPr>
                        <a:t>1,000,000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>
                          <a:effectLst/>
                        </a:rPr>
                        <a:t>          </a:t>
                      </a:r>
                      <a:r>
                        <a:rPr lang="en-US" sz="2400" b="1" u="none" strike="noStrike" dirty="0" smtClean="0">
                          <a:effectLst/>
                        </a:rPr>
                        <a:t>5.00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13889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7.0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0358175"/>
                  </a:ext>
                </a:extLst>
              </a:tr>
              <a:tr h="2018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1" u="none" strike="noStrike" dirty="0">
                          <a:effectLst/>
                        </a:rPr>
                        <a:t>3 </a:t>
                      </a:r>
                      <a:r>
                        <a:rPr lang="en-US" sz="2600" b="1" u="none" strike="noStrike" dirty="0" err="1">
                          <a:effectLst/>
                        </a:rPr>
                        <a:t>Labour</a:t>
                      </a:r>
                      <a:r>
                        <a:rPr lang="en-US" sz="2600" b="1" u="none" strike="noStrike" dirty="0">
                          <a:effectLst/>
                        </a:rPr>
                        <a:t> each x 33 months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990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>
                          <a:effectLst/>
                        </a:rPr>
                        <a:t>       </a:t>
                      </a:r>
                      <a:r>
                        <a:rPr lang="en-US" sz="2400" b="1" u="none" strike="noStrike" dirty="0" smtClean="0">
                          <a:effectLst/>
                        </a:rPr>
                        <a:t>9.90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27500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13.8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186534739"/>
                  </a:ext>
                </a:extLst>
              </a:tr>
              <a:tr h="596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1" u="none" strike="noStrike" dirty="0" smtClean="0">
                          <a:effectLst/>
                        </a:rPr>
                        <a:t>Pump</a:t>
                      </a:r>
                      <a:r>
                        <a:rPr lang="en-US" sz="2600" b="1" u="none" strike="noStrike" baseline="0" dirty="0" smtClean="0">
                          <a:effectLst/>
                        </a:rPr>
                        <a:t> for </a:t>
                      </a:r>
                      <a:r>
                        <a:rPr lang="en-US" sz="2600" b="1" u="none" strike="noStrike" dirty="0" smtClean="0">
                          <a:effectLst/>
                        </a:rPr>
                        <a:t>bore </a:t>
                      </a:r>
                      <a:r>
                        <a:rPr lang="en-US" sz="2600" b="1" u="none" strike="noStrike" dirty="0">
                          <a:effectLst/>
                        </a:rPr>
                        <a:t>hole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10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75,000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>
                          <a:effectLst/>
                        </a:rPr>
                        <a:t>              </a:t>
                      </a:r>
                      <a:r>
                        <a:rPr lang="en-US" sz="2400" b="1" u="none" strike="noStrike" dirty="0" smtClean="0">
                          <a:effectLst/>
                        </a:rPr>
                        <a:t>0.75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2083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1.1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62864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b="1" u="none" strike="noStrike" dirty="0">
                          <a:effectLst/>
                        </a:rPr>
                        <a:t>Bore hole (1 each)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10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550000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>
                          <a:effectLst/>
                        </a:rPr>
                        <a:t>          </a:t>
                      </a:r>
                      <a:r>
                        <a:rPr lang="en-US" sz="2400" b="1" u="none" strike="noStrike" dirty="0" smtClean="0">
                          <a:effectLst/>
                        </a:rPr>
                        <a:t>5.50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15278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7.7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38881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r>
                        <a:rPr lang="en-US" sz="26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32 other budgeted items</a:t>
                      </a:r>
                      <a:endParaRPr lang="en-US" sz="2600" b="1" i="0" u="none" strike="noStrike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400" b="1" dirty="0">
                        <a:solidFill>
                          <a:srgbClr val="008000"/>
                        </a:solidFill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10.6</a:t>
                      </a:r>
                      <a:endParaRPr lang="en-US" sz="2400" b="1" i="0" u="none" strike="noStrike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989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38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Sub-total of </a:t>
                      </a:r>
                      <a:r>
                        <a:rPr lang="en-US" sz="2800" u="none" strike="noStrike" dirty="0" smtClean="0">
                          <a:effectLst/>
                        </a:rPr>
                        <a:t>costs (ST)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 smtClean="0">
                          <a:effectLst/>
                        </a:rPr>
                        <a:t>67.10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186305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93.5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76327031"/>
                  </a:ext>
                </a:extLst>
              </a:tr>
              <a:tr h="428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39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Contingencies</a:t>
                      </a:r>
                      <a:r>
                        <a:rPr lang="en-US" sz="2400" b="1" u="none" strike="noStrike" dirty="0" smtClean="0">
                          <a:effectLst/>
                        </a:rPr>
                        <a:t>: 2.5</a:t>
                      </a:r>
                      <a:r>
                        <a:rPr lang="en-US" sz="2400" b="1" u="none" strike="noStrike" dirty="0">
                          <a:effectLst/>
                        </a:rPr>
                        <a:t>% </a:t>
                      </a:r>
                      <a:r>
                        <a:rPr lang="en-US" sz="2400" b="1" u="none" strike="noStrike" dirty="0" smtClean="0">
                          <a:effectLst/>
                        </a:rPr>
                        <a:t>ST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 smtClean="0">
                          <a:effectLst/>
                        </a:rPr>
                        <a:t>1.68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4658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2.3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87675632"/>
                  </a:ext>
                </a:extLst>
              </a:tr>
              <a:tr h="4797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40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Admin.</a:t>
                      </a:r>
                      <a:r>
                        <a:rPr lang="en-US" sz="2400" b="1" u="none" strike="noStrike" baseline="0" dirty="0" smtClean="0">
                          <a:solidFill>
                            <a:srgbClr val="3333FF"/>
                          </a:solidFill>
                          <a:effectLst/>
                        </a:rPr>
                        <a:t> </a:t>
                      </a:r>
                      <a:r>
                        <a:rPr lang="en-US" sz="2400" b="1" u="none" strike="noStrike" dirty="0" smtClean="0">
                          <a:solidFill>
                            <a:srgbClr val="3333FF"/>
                          </a:solidFill>
                          <a:effectLst/>
                        </a:rPr>
                        <a:t>&amp; Coordination</a:t>
                      </a:r>
                      <a:r>
                        <a:rPr lang="en-US" sz="2300" b="1" u="none" strike="noStrike" dirty="0" smtClean="0">
                          <a:effectLst/>
                        </a:rPr>
                        <a:t>: 4.5</a:t>
                      </a:r>
                      <a:r>
                        <a:rPr lang="en-US" sz="2300" b="1" u="none" strike="noStrike" dirty="0">
                          <a:effectLst/>
                        </a:rPr>
                        <a:t>% </a:t>
                      </a:r>
                      <a:r>
                        <a:rPr lang="en-US" sz="2300" b="1" u="none" strike="noStrike" dirty="0" smtClean="0">
                          <a:effectLst/>
                        </a:rPr>
                        <a:t>ST</a:t>
                      </a:r>
                      <a:endParaRPr lang="en-US" sz="2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 smtClean="0">
                          <a:effectLst/>
                        </a:rPr>
                        <a:t>3.02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8384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4.2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5345644"/>
                  </a:ext>
                </a:extLst>
              </a:tr>
              <a:tr h="428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41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Grand total of costs</a:t>
                      </a:r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 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1" u="none" strike="noStrike" dirty="0" smtClean="0">
                          <a:effectLst/>
                        </a:rPr>
                        <a:t>71.76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199346</a:t>
                      </a:r>
                      <a:endParaRPr lang="en-US" sz="2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100.0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20022799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rgbClr val="FFF0C1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en-US" sz="3000" b="1" dirty="0">
                <a:solidFill>
                  <a:srgbClr val="C00000"/>
                </a:solidFill>
              </a:rPr>
              <a:t>One million trees in </a:t>
            </a:r>
            <a:r>
              <a:rPr lang="en-US" sz="3000" b="1" dirty="0" err="1">
                <a:solidFill>
                  <a:srgbClr val="C00000"/>
                </a:solidFill>
              </a:rPr>
              <a:t>Urhobo</a:t>
            </a:r>
            <a:r>
              <a:rPr lang="en-US" sz="3000" b="1" dirty="0">
                <a:solidFill>
                  <a:srgbClr val="C00000"/>
                </a:solidFill>
              </a:rPr>
              <a:t>-land: </a:t>
            </a:r>
            <a:r>
              <a:rPr lang="en-US" sz="3000" b="1" dirty="0">
                <a:solidFill>
                  <a:srgbClr val="008000"/>
                </a:solidFill>
              </a:rPr>
              <a:t>materials to setup </a:t>
            </a:r>
            <a:r>
              <a:rPr lang="en-US" sz="3000" b="1" dirty="0" smtClean="0">
                <a:solidFill>
                  <a:srgbClr val="008000"/>
                </a:solidFill>
              </a:rPr>
              <a:t>and operate      seedling nurseries </a:t>
            </a:r>
            <a:r>
              <a:rPr lang="en-US" sz="3000" b="1" dirty="0">
                <a:solidFill>
                  <a:srgbClr val="008000"/>
                </a:solidFill>
              </a:rPr>
              <a:t>for 3 years in 10 locations </a:t>
            </a:r>
            <a:r>
              <a:rPr lang="en-US" sz="3000" b="1" dirty="0">
                <a:solidFill>
                  <a:srgbClr val="C00000"/>
                </a:solidFill>
              </a:rPr>
              <a:t>[</a:t>
            </a:r>
            <a:r>
              <a:rPr lang="en-US" sz="3000" b="1" dirty="0" smtClean="0">
                <a:solidFill>
                  <a:srgbClr val="C00000"/>
                </a:solidFill>
              </a:rPr>
              <a:t>26 Jan. 2020</a:t>
            </a:r>
            <a:r>
              <a:rPr lang="en-US" sz="3000" b="1" dirty="0">
                <a:solidFill>
                  <a:srgbClr val="C00000"/>
                </a:solidFill>
              </a:rPr>
              <a:t>]</a:t>
            </a:r>
            <a:endParaRPr lang="en-US" sz="3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4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4842"/>
            <a:ext cx="12192000" cy="174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0"/>
              </a:lnSpc>
              <a:spcBef>
                <a:spcPts val="75"/>
              </a:spcBef>
              <a:spcAft>
                <a:spcPts val="450"/>
              </a:spcAft>
            </a:pPr>
            <a:r>
              <a:rPr lang="en-US" sz="4000" b="1" dirty="0" smtClean="0">
                <a:solidFill>
                  <a:srgbClr val="3333FF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14 December 2020</a:t>
            </a:r>
            <a:endParaRPr lang="en-US" sz="4000" b="1" dirty="0">
              <a:solidFill>
                <a:srgbClr val="C00000"/>
              </a:solidFill>
              <a:latin typeface="Georgia" panose="02040502050405020303" pitchFamily="18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ctr">
              <a:lnSpc>
                <a:spcPts val="2100"/>
              </a:lnSpc>
              <a:spcBef>
                <a:spcPts val="75"/>
              </a:spcBef>
              <a:spcAft>
                <a:spcPts val="450"/>
              </a:spcAft>
            </a:pPr>
            <a:endParaRPr lang="en-US" sz="4000" b="1" dirty="0" smtClean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ctr">
              <a:lnSpc>
                <a:spcPts val="2100"/>
              </a:lnSpc>
              <a:spcBef>
                <a:spcPts val="75"/>
              </a:spcBef>
              <a:spcAft>
                <a:spcPts val="450"/>
              </a:spcAft>
            </a:pP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Urhobo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Leaders Brainstorm On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Harnessing</a:t>
            </a:r>
            <a:endParaRPr lang="en-US" sz="800" b="1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ctr">
              <a:lnSpc>
                <a:spcPts val="2100"/>
              </a:lnSpc>
              <a:spcBef>
                <a:spcPts val="75"/>
              </a:spcBef>
              <a:spcAft>
                <a:spcPts val="450"/>
              </a:spcAft>
            </a:pPr>
            <a:endParaRPr lang="en-US" sz="4000" b="1" dirty="0" smtClean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ctr">
              <a:lnSpc>
                <a:spcPts val="2100"/>
              </a:lnSpc>
              <a:spcBef>
                <a:spcPts val="75"/>
              </a:spcBef>
              <a:spcAft>
                <a:spcPts val="450"/>
              </a:spcAft>
            </a:pP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Agricultural Potential In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Urhobo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Helvetica" panose="020B0604020202020204" pitchFamily="34" charset="0"/>
              </a:rPr>
              <a:t> Land</a:t>
            </a:r>
            <a:endParaRPr lang="en-US" sz="4000" b="1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586" y="2470244"/>
            <a:ext cx="114914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Prominent </a:t>
            </a:r>
            <a:r>
              <a:rPr lang="en-US" sz="3200" b="1" dirty="0" err="1"/>
              <a:t>Urhobo</a:t>
            </a:r>
            <a:r>
              <a:rPr lang="en-US" sz="3200" b="1" dirty="0"/>
              <a:t> leaders, yesterday, </a:t>
            </a:r>
            <a:r>
              <a:rPr lang="en-US" sz="3200" b="1" dirty="0">
                <a:solidFill>
                  <a:srgbClr val="C00000"/>
                </a:solidFill>
              </a:rPr>
              <a:t>met in </a:t>
            </a:r>
            <a:r>
              <a:rPr lang="en-US" sz="3200" b="1" dirty="0" err="1">
                <a:solidFill>
                  <a:srgbClr val="C00000"/>
                </a:solidFill>
              </a:rPr>
              <a:t>Asaba</a:t>
            </a:r>
            <a:r>
              <a:rPr lang="en-US" sz="3200" b="1" dirty="0"/>
              <a:t>, the Delta State capital to review and harness the agricultural potential in </a:t>
            </a:r>
            <a:r>
              <a:rPr lang="en-US" sz="3200" b="1" dirty="0" err="1"/>
              <a:t>Urhobo</a:t>
            </a:r>
            <a:r>
              <a:rPr lang="en-US" sz="3200" b="1" dirty="0"/>
              <a:t> land with a view to</a:t>
            </a:r>
            <a:r>
              <a:rPr lang="en-US" sz="3200" b="1" dirty="0">
                <a:solidFill>
                  <a:srgbClr val="008000"/>
                </a:solidFill>
              </a:rPr>
              <a:t> creating employment and reducing poverty in its 24 kingdoms</a:t>
            </a:r>
            <a:r>
              <a:rPr lang="en-US" sz="3200" b="1" dirty="0"/>
              <a:t>.</a:t>
            </a:r>
            <a:br>
              <a:rPr lang="en-US" sz="3200" b="1" dirty="0"/>
            </a:br>
            <a:r>
              <a:rPr lang="en-US" sz="3200" b="1" dirty="0"/>
              <a:t>The leaders, who stated this at </a:t>
            </a:r>
            <a:r>
              <a:rPr lang="en-US" sz="3200" b="1" dirty="0">
                <a:solidFill>
                  <a:srgbClr val="C00000"/>
                </a:solidFill>
              </a:rPr>
              <a:t>the </a:t>
            </a:r>
            <a:r>
              <a:rPr lang="en-US" sz="3200" b="1" u="sng" dirty="0">
                <a:solidFill>
                  <a:srgbClr val="C00000"/>
                </a:solidFill>
              </a:rPr>
              <a:t>third edition</a:t>
            </a:r>
            <a:r>
              <a:rPr lang="en-US" sz="3200" b="1" dirty="0">
                <a:solidFill>
                  <a:srgbClr val="C00000"/>
                </a:solidFill>
              </a:rPr>
              <a:t> of </a:t>
            </a:r>
            <a:r>
              <a:rPr lang="en-US" sz="3200" b="1" dirty="0" err="1">
                <a:solidFill>
                  <a:srgbClr val="C00000"/>
                </a:solidFill>
              </a:rPr>
              <a:t>Urhobo</a:t>
            </a:r>
            <a:r>
              <a:rPr lang="en-US" sz="3200" b="1" dirty="0">
                <a:solidFill>
                  <a:srgbClr val="C00000"/>
                </a:solidFill>
              </a:rPr>
              <a:t> Economic and Investment Summit</a:t>
            </a:r>
            <a:r>
              <a:rPr lang="en-US" sz="3200" b="1" dirty="0"/>
              <a:t>, said subsistence farming was no longer fashionable and </a:t>
            </a:r>
            <a:r>
              <a:rPr lang="en-US" sz="3200" b="1" dirty="0">
                <a:solidFill>
                  <a:srgbClr val="008000"/>
                </a:solidFill>
              </a:rPr>
              <a:t>could not create the desired economic prosperity </a:t>
            </a:r>
            <a:r>
              <a:rPr lang="en-US" sz="3200" b="1" dirty="0"/>
              <a:t>in the state.</a:t>
            </a:r>
          </a:p>
        </p:txBody>
      </p:sp>
    </p:spTree>
    <p:extLst>
      <p:ext uri="{BB962C8B-B14F-4D97-AF65-F5344CB8AC3E}">
        <p14:creationId xmlns:p14="http://schemas.microsoft.com/office/powerpoint/2010/main" xmlns="" val="24265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"/>
            <a:ext cx="9144000" cy="800219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rgbClr val="008000"/>
                </a:solidFill>
              </a:rPr>
              <a:t>Everyman to Himself is Approaching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838200"/>
            <a:ext cx="89154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Today’s youth [</a:t>
            </a:r>
            <a:r>
              <a:rPr lang="en-US" sz="3200" b="1" dirty="0">
                <a:solidFill>
                  <a:srgbClr val="C00000"/>
                </a:solidFill>
              </a:rPr>
              <a:t>15 to 35 years</a:t>
            </a:r>
            <a:r>
              <a:rPr lang="en-US" sz="3200" b="1" dirty="0"/>
              <a:t>] though in majority are unable to understand where the </a:t>
            </a:r>
            <a:r>
              <a:rPr lang="en-US" sz="3200" b="1" u="sng" dirty="0"/>
              <a:t>current of life is flowing</a:t>
            </a:r>
            <a:r>
              <a:rPr lang="en-US" sz="3200" b="1" dirty="0"/>
              <a:t>. Neither can they comprehend it. </a:t>
            </a:r>
          </a:p>
          <a:p>
            <a:r>
              <a:rPr lang="en-US" sz="3200" b="1" dirty="0">
                <a:solidFill>
                  <a:srgbClr val="006600"/>
                </a:solidFill>
              </a:rPr>
              <a:t>Federal Government spends only 1.3% of Budget on agriculture; an average of 1.58% by Delta State.       </a:t>
            </a:r>
            <a:r>
              <a:rPr lang="en-US" sz="3200" b="1" dirty="0">
                <a:solidFill>
                  <a:srgbClr val="0000CC"/>
                </a:solidFill>
              </a:rPr>
              <a:t>So each state is to cater for herself and the future of food and healthy diets for the </a:t>
            </a:r>
            <a:r>
              <a:rPr lang="en-US" sz="3200" b="1" dirty="0" err="1">
                <a:solidFill>
                  <a:srgbClr val="0000CC"/>
                </a:solidFill>
              </a:rPr>
              <a:t>Urhobo</a:t>
            </a:r>
            <a:r>
              <a:rPr lang="en-US" sz="3200" b="1" dirty="0">
                <a:solidFill>
                  <a:srgbClr val="0000CC"/>
                </a:solidFill>
              </a:rPr>
              <a:t> is dull and dark. </a:t>
            </a:r>
            <a:r>
              <a:rPr lang="en-US" sz="3200" b="1" dirty="0">
                <a:solidFill>
                  <a:srgbClr val="C00000"/>
                </a:solidFill>
              </a:rPr>
              <a:t>Worldwide, </a:t>
            </a:r>
            <a:r>
              <a:rPr lang="en-US" sz="3400" b="1" dirty="0">
                <a:solidFill>
                  <a:srgbClr val="C00000"/>
                </a:solidFill>
              </a:rPr>
              <a:t>Food comes first, not dress or show or self pride. </a:t>
            </a:r>
          </a:p>
          <a:p>
            <a:r>
              <a:rPr lang="en-US" sz="3200" b="1" dirty="0">
                <a:solidFill>
                  <a:srgbClr val="6B3305"/>
                </a:solidFill>
              </a:rPr>
              <a:t>Are </a:t>
            </a:r>
            <a:r>
              <a:rPr lang="en-US" sz="3200" b="1" dirty="0" err="1">
                <a:solidFill>
                  <a:srgbClr val="6B3305"/>
                </a:solidFill>
              </a:rPr>
              <a:t>Urhobos</a:t>
            </a:r>
            <a:r>
              <a:rPr lang="en-US" sz="3200" b="1" dirty="0">
                <a:solidFill>
                  <a:srgbClr val="6B3305"/>
                </a:solidFill>
              </a:rPr>
              <a:t> wise? Then, they must begin to </a:t>
            </a:r>
            <a:r>
              <a:rPr lang="en-US" sz="3200" b="1" u="sng" dirty="0">
                <a:solidFill>
                  <a:srgbClr val="6B3305"/>
                </a:solidFill>
              </a:rPr>
              <a:t>PLAN AND ACT</a:t>
            </a:r>
            <a:r>
              <a:rPr lang="en-US" sz="3200" b="1" dirty="0">
                <a:solidFill>
                  <a:srgbClr val="6B3305"/>
                </a:solidFill>
              </a:rPr>
              <a:t> to escape the pending trap of emigration and death for those who cannot leave </a:t>
            </a:r>
            <a:r>
              <a:rPr lang="en-US" sz="3200" b="1" dirty="0" err="1">
                <a:solidFill>
                  <a:srgbClr val="6B3305"/>
                </a:solidFill>
              </a:rPr>
              <a:t>Urhoboland</a:t>
            </a:r>
            <a:r>
              <a:rPr lang="en-US" sz="3200" b="1" dirty="0">
                <a:solidFill>
                  <a:srgbClr val="6B330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1310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1138" y="0"/>
            <a:ext cx="9520862" cy="677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71138" y="16589"/>
            <a:ext cx="2671138" cy="67403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Hand hoe weeding of cassava fields is too ineffective to control  weeds in large farms: combine </a:t>
            </a:r>
            <a:endParaRPr lang="en-US" sz="3600" b="1" dirty="0" smtClean="0"/>
          </a:p>
          <a:p>
            <a:pPr algn="ctr"/>
            <a:r>
              <a:rPr lang="en-US" sz="3600" b="1" dirty="0" smtClean="0"/>
              <a:t>this </a:t>
            </a:r>
            <a:r>
              <a:rPr lang="en-US" sz="3600" b="1" dirty="0"/>
              <a:t>with appropriate herbicides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01255"/>
            <a:ext cx="2838735" cy="6555641"/>
          </a:xfrm>
          <a:prstGeom prst="rect">
            <a:avLst/>
          </a:prstGeom>
          <a:solidFill>
            <a:srgbClr val="FFF0C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accent2">
                    <a:lumMod val="50000"/>
                  </a:schemeClr>
                </a:solidFill>
              </a:rPr>
              <a:t>The current manual farm methods do not provide enough household food, more so to sell to market.</a:t>
            </a:r>
            <a:endParaRPr lang="en-US" sz="4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80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12192000" cy="707886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8000"/>
                </a:solidFill>
              </a:rPr>
              <a:t> </a:t>
            </a:r>
            <a:r>
              <a:rPr lang="en-US" sz="4000" b="1" dirty="0" err="1">
                <a:solidFill>
                  <a:srgbClr val="008000"/>
                </a:solidFill>
              </a:rPr>
              <a:t>Urhobo</a:t>
            </a:r>
            <a:r>
              <a:rPr lang="en-US" sz="4000" b="1" dirty="0">
                <a:solidFill>
                  <a:srgbClr val="008000"/>
                </a:solidFill>
              </a:rPr>
              <a:t> Food Fund: </a:t>
            </a:r>
            <a:r>
              <a:rPr lang="en-US" sz="4000" b="1" dirty="0" smtClean="0">
                <a:solidFill>
                  <a:srgbClr val="008000"/>
                </a:solidFill>
              </a:rPr>
              <a:t>Essential </a:t>
            </a:r>
            <a:r>
              <a:rPr lang="en-US" sz="4000" b="1" dirty="0">
                <a:solidFill>
                  <a:srgbClr val="008000"/>
                </a:solidFill>
              </a:rPr>
              <a:t>for Averting Ethnic Hunger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137" y="707887"/>
            <a:ext cx="1151572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Free seedlings </a:t>
            </a:r>
            <a:r>
              <a:rPr lang="en-US" sz="3600" b="1" dirty="0"/>
              <a:t>to one million compounds each season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Training flyers </a:t>
            </a:r>
            <a:r>
              <a:rPr lang="en-US" sz="3600" b="1" dirty="0"/>
              <a:t>and </a:t>
            </a:r>
            <a:r>
              <a:rPr lang="en-US" sz="3600" b="1" dirty="0">
                <a:solidFill>
                  <a:srgbClr val="C00000"/>
                </a:solidFill>
              </a:rPr>
              <a:t>advice point </a:t>
            </a:r>
            <a:r>
              <a:rPr lang="en-US" sz="3600" b="1" dirty="0"/>
              <a:t>developed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No cash given </a:t>
            </a:r>
            <a:r>
              <a:rPr lang="en-US" sz="3600" b="1" dirty="0"/>
              <a:t>to any family anywhere besides a progressive accumulative annual tree planting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/>
              <a:t>Dispersed nurseries to raise </a:t>
            </a:r>
            <a:r>
              <a:rPr lang="en-US" sz="3600" b="1" dirty="0" smtClean="0"/>
              <a:t>seedlings </a:t>
            </a:r>
            <a:r>
              <a:rPr lang="en-US" sz="3600" b="1" dirty="0"/>
              <a:t>of </a:t>
            </a:r>
            <a:r>
              <a:rPr lang="en-US" sz="3600" b="1" dirty="0" smtClean="0"/>
              <a:t>chosen </a:t>
            </a:r>
            <a:r>
              <a:rPr lang="en-US" sz="3600" b="1" dirty="0"/>
              <a:t>crops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Agree on a set of essential trees </a:t>
            </a:r>
            <a:r>
              <a:rPr lang="en-US" sz="3600" b="1" dirty="0"/>
              <a:t>for food and materials and sale as well as </a:t>
            </a:r>
            <a:r>
              <a:rPr lang="en-US" sz="3600" b="1" dirty="0">
                <a:solidFill>
                  <a:srgbClr val="C00000"/>
                </a:solidFill>
              </a:rPr>
              <a:t>a massive planting </a:t>
            </a:r>
            <a:r>
              <a:rPr lang="en-US" sz="3600" b="1" dirty="0"/>
              <a:t>of tree and shrubs on </a:t>
            </a:r>
            <a:r>
              <a:rPr lang="en-US" sz="3600" b="1" dirty="0">
                <a:solidFill>
                  <a:srgbClr val="C00000"/>
                </a:solidFill>
              </a:rPr>
              <a:t>all community spaces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Better food nutrition knowledge </a:t>
            </a:r>
            <a:r>
              <a:rPr lang="en-US" sz="3600" b="1" dirty="0"/>
              <a:t>to all in </a:t>
            </a:r>
            <a:r>
              <a:rPr lang="en-US" sz="3600" b="1" dirty="0" err="1"/>
              <a:t>Urhoboland</a:t>
            </a:r>
            <a:endParaRPr lang="en-US" sz="3600" b="1" dirty="0"/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</a:rPr>
              <a:t>Concept note </a:t>
            </a:r>
            <a:r>
              <a:rPr lang="en-US" sz="3600" b="1" dirty="0"/>
              <a:t>developed and shared to </a:t>
            </a:r>
            <a:r>
              <a:rPr lang="en-US" sz="3600" b="1" dirty="0" err="1"/>
              <a:t>Urhobo</a:t>
            </a:r>
            <a:r>
              <a:rPr lang="en-US" sz="3600" b="1" dirty="0"/>
              <a:t> societies and associations in Nigeria and Diaspora</a:t>
            </a:r>
          </a:p>
        </p:txBody>
      </p:sp>
    </p:spTree>
    <p:extLst>
      <p:ext uri="{BB962C8B-B14F-4D97-AF65-F5344CB8AC3E}">
        <p14:creationId xmlns:p14="http://schemas.microsoft.com/office/powerpoint/2010/main" xmlns="" val="28559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6600"/>
                </a:solidFill>
              </a:rPr>
              <a:t>How to Boil Naira Notes for Food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830998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Assuming we shall always get food to buy </a:t>
            </a:r>
            <a:r>
              <a:rPr lang="en-US" sz="3200" b="1" dirty="0">
                <a:solidFill>
                  <a:srgbClr val="C00000"/>
                </a:solidFill>
              </a:rPr>
              <a:t>locally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Assuming many families will get </a:t>
            </a:r>
            <a:r>
              <a:rPr lang="en-US" sz="3200" b="1" dirty="0">
                <a:solidFill>
                  <a:srgbClr val="C00000"/>
                </a:solidFill>
              </a:rPr>
              <a:t>enough money  </a:t>
            </a:r>
            <a:r>
              <a:rPr lang="en-US" sz="3200" b="1" dirty="0"/>
              <a:t>to feed right and stay well in the </a:t>
            </a:r>
            <a:r>
              <a:rPr lang="en-US" sz="3200" b="1" dirty="0">
                <a:solidFill>
                  <a:srgbClr val="C00000"/>
                </a:solidFill>
              </a:rPr>
              <a:t>community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Wasting or allowing </a:t>
            </a:r>
            <a:r>
              <a:rPr lang="en-US" sz="3200" b="1" dirty="0">
                <a:solidFill>
                  <a:srgbClr val="C00000"/>
                </a:solidFill>
              </a:rPr>
              <a:t>land to lie fallow </a:t>
            </a:r>
            <a:r>
              <a:rPr lang="en-US" sz="3200" b="1" dirty="0"/>
              <a:t>and not amending </a:t>
            </a:r>
            <a:r>
              <a:rPr lang="en-US" sz="3200" b="1" dirty="0">
                <a:solidFill>
                  <a:srgbClr val="C00000"/>
                </a:solidFill>
              </a:rPr>
              <a:t>soil fertility </a:t>
            </a:r>
            <a:r>
              <a:rPr lang="en-US" sz="3200" b="1" dirty="0"/>
              <a:t>across the land timely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Thinking </a:t>
            </a:r>
            <a:r>
              <a:rPr lang="en-US" sz="3200" b="1" dirty="0" err="1"/>
              <a:t>Urhobo</a:t>
            </a:r>
            <a:r>
              <a:rPr lang="en-US" sz="3200" b="1" dirty="0"/>
              <a:t> traditional foods need no adjustments or shifts in </a:t>
            </a:r>
            <a:r>
              <a:rPr lang="en-US" sz="3200" b="1" dirty="0">
                <a:solidFill>
                  <a:srgbClr val="C00000"/>
                </a:solidFill>
              </a:rPr>
              <a:t>proportions of usage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Preserving or neglecting  the </a:t>
            </a:r>
            <a:r>
              <a:rPr lang="en-US" sz="3200" b="1" dirty="0">
                <a:solidFill>
                  <a:srgbClr val="C00000"/>
                </a:solidFill>
              </a:rPr>
              <a:t>knowledge gap </a:t>
            </a:r>
            <a:r>
              <a:rPr lang="en-US" sz="3200" b="1" dirty="0"/>
              <a:t>regarding healthier diet among our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C00000"/>
                </a:solidFill>
              </a:rPr>
              <a:t>Forgetting</a:t>
            </a:r>
            <a:r>
              <a:rPr lang="en-US" sz="3200" b="1" dirty="0"/>
              <a:t> to maintain the united-ness of  </a:t>
            </a:r>
            <a:r>
              <a:rPr lang="en-US" sz="3200" b="1" dirty="0" err="1"/>
              <a:t>Urhobos</a:t>
            </a:r>
            <a:r>
              <a:rPr lang="en-US" sz="3200" b="1" dirty="0"/>
              <a:t> at home and abroad at LGA basis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Make no decision, and </a:t>
            </a:r>
            <a:r>
              <a:rPr lang="en-US" sz="3200" b="1" dirty="0">
                <a:solidFill>
                  <a:srgbClr val="C00000"/>
                </a:solidFill>
              </a:rPr>
              <a:t>take no action</a:t>
            </a:r>
            <a:r>
              <a:rPr lang="en-US" sz="3200" b="1" dirty="0"/>
              <a:t>; be silent</a:t>
            </a:r>
          </a:p>
        </p:txBody>
      </p:sp>
    </p:spTree>
    <p:extLst>
      <p:ext uri="{BB962C8B-B14F-4D97-AF65-F5344CB8AC3E}">
        <p14:creationId xmlns:p14="http://schemas.microsoft.com/office/powerpoint/2010/main" xmlns="" val="8006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831" y="764024"/>
            <a:ext cx="118443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The ability to manage food crops </a:t>
            </a:r>
            <a:r>
              <a:rPr lang="en-US" sz="3600" b="1" dirty="0"/>
              <a:t>that are produced annually and permanent crops that yield fruits each year helps to assure sustainable food for home and markets. </a:t>
            </a:r>
          </a:p>
          <a:p>
            <a:endParaRPr lang="en-US" sz="800" b="1" dirty="0"/>
          </a:p>
          <a:p>
            <a:r>
              <a:rPr lang="en-US" sz="3600" b="1" dirty="0">
                <a:solidFill>
                  <a:srgbClr val="C00000"/>
                </a:solidFill>
              </a:rPr>
              <a:t>To cope with climate change </a:t>
            </a:r>
            <a:r>
              <a:rPr lang="en-US" sz="3600" b="1" dirty="0"/>
              <a:t>requires farmers shift among food and cash crops. </a:t>
            </a:r>
          </a:p>
          <a:p>
            <a:endParaRPr lang="en-US" sz="800" b="1" dirty="0"/>
          </a:p>
          <a:p>
            <a:r>
              <a:rPr lang="en-US" sz="3600" b="1" dirty="0" err="1">
                <a:solidFill>
                  <a:srgbClr val="C00000"/>
                </a:solidFill>
              </a:rPr>
              <a:t>Urhobo</a:t>
            </a:r>
            <a:r>
              <a:rPr lang="en-US" sz="3600" b="1" dirty="0">
                <a:solidFill>
                  <a:srgbClr val="C00000"/>
                </a:solidFill>
              </a:rPr>
              <a:t> can industrialize cassava </a:t>
            </a:r>
            <a:r>
              <a:rPr lang="en-US" sz="3600" b="1" dirty="0"/>
              <a:t>and its products for sale in Nigeria and to </a:t>
            </a:r>
            <a:r>
              <a:rPr lang="en-US" sz="3600" b="1" dirty="0" err="1"/>
              <a:t>Urhobos</a:t>
            </a:r>
            <a:r>
              <a:rPr lang="en-US" sz="3600" b="1" dirty="0"/>
              <a:t> in diaspora. </a:t>
            </a:r>
          </a:p>
          <a:p>
            <a:endParaRPr lang="en-US" sz="800" b="1" dirty="0"/>
          </a:p>
          <a:p>
            <a:r>
              <a:rPr lang="en-US" sz="3600" b="1" dirty="0">
                <a:solidFill>
                  <a:srgbClr val="C00000"/>
                </a:solidFill>
              </a:rPr>
              <a:t>An </a:t>
            </a:r>
            <a:r>
              <a:rPr lang="en-US" sz="3600" b="1" dirty="0" err="1">
                <a:solidFill>
                  <a:srgbClr val="C00000"/>
                </a:solidFill>
              </a:rPr>
              <a:t>Urhobo</a:t>
            </a:r>
            <a:r>
              <a:rPr lang="en-US" sz="3600" b="1" dirty="0">
                <a:solidFill>
                  <a:srgbClr val="C00000"/>
                </a:solidFill>
              </a:rPr>
              <a:t> food fund </a:t>
            </a:r>
            <a:r>
              <a:rPr lang="en-US" sz="3600" b="1" dirty="0"/>
              <a:t>is needed to translate words, wishes, plans and visions into reality through action steps steadfastly implemented over time consistently.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"/>
            <a:ext cx="12192000" cy="769441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8000"/>
                </a:solidFill>
              </a:rPr>
              <a:t> </a:t>
            </a:r>
            <a:r>
              <a:rPr lang="en-US" sz="4000" b="1" dirty="0" err="1">
                <a:solidFill>
                  <a:srgbClr val="008000"/>
                </a:solidFill>
              </a:rPr>
              <a:t>Urhobo</a:t>
            </a:r>
            <a:r>
              <a:rPr lang="en-US" sz="4000" b="1" dirty="0">
                <a:solidFill>
                  <a:srgbClr val="008000"/>
                </a:solidFill>
              </a:rPr>
              <a:t> Food Fund: </a:t>
            </a:r>
            <a:r>
              <a:rPr lang="en-US" sz="4000" b="1" dirty="0" smtClean="0">
                <a:solidFill>
                  <a:srgbClr val="008000"/>
                </a:solidFill>
              </a:rPr>
              <a:t>Essential </a:t>
            </a:r>
            <a:r>
              <a:rPr lang="en-US" sz="4000" b="1" dirty="0">
                <a:solidFill>
                  <a:srgbClr val="008000"/>
                </a:solidFill>
              </a:rPr>
              <a:t>for Averting Ethnic Hunger</a:t>
            </a:r>
          </a:p>
        </p:txBody>
      </p:sp>
    </p:spTree>
    <p:extLst>
      <p:ext uri="{BB962C8B-B14F-4D97-AF65-F5344CB8AC3E}">
        <p14:creationId xmlns:p14="http://schemas.microsoft.com/office/powerpoint/2010/main" xmlns="" val="356217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96321247"/>
              </p:ext>
            </p:extLst>
          </p:nvPr>
        </p:nvGraphicFramePr>
        <p:xfrm>
          <a:off x="187656" y="1393326"/>
          <a:ext cx="8001000" cy="5345259"/>
        </p:xfrm>
        <a:graphic>
          <a:graphicData uri="http://schemas.openxmlformats.org/drawingml/2006/table">
            <a:tbl>
              <a:tblPr firstRow="1" bandRow="1"/>
              <a:tblGrid>
                <a:gridCol w="2772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817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65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233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Movon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+ Long handle hoe 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Variable costs/ha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189,227.62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Revenue/ha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367,016.67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Gross margin/ha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177,789.05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81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Net profit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rtl="0" fontAlgn="b"/>
                      <a:r>
                        <a:rPr lang="en-US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174,289.00</a:t>
                      </a:r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5827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Movon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+ </a:t>
                      </a:r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Maister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61 WG 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Variable costs/ha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199,076.54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Revenue/ha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391,680.58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Gross margin/ha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192,604.04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81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Net profit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rtl="0" fontAlgn="b"/>
                      <a:r>
                        <a:rPr lang="en-US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189,104.00</a:t>
                      </a:r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5827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Movon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+ </a:t>
                      </a:r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Maister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Power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Variable costs/ha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199,258.72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Revenue/ha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399,283.40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5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Gross margin/ha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200,024.68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81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Net profit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 rtl="0" fontAlgn="t"/>
                      <a:r>
                        <a:rPr lang="en-US" sz="2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196,525.00</a:t>
                      </a:r>
                      <a:endParaRPr lang="en-US" sz="2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"/>
            <a:ext cx="12050972" cy="1200329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6600"/>
                </a:solidFill>
              </a:rPr>
              <a:t>Economics </a:t>
            </a:r>
            <a:r>
              <a:rPr lang="en-US" sz="3600" b="1" dirty="0">
                <a:solidFill>
                  <a:srgbClr val="006600"/>
                </a:solidFill>
              </a:rPr>
              <a:t>of Cassava Production using </a:t>
            </a:r>
            <a:r>
              <a:rPr lang="en-US" sz="3600" b="1" dirty="0" smtClean="0">
                <a:solidFill>
                  <a:srgbClr val="006600"/>
                </a:solidFill>
              </a:rPr>
              <a:t>Appropriate Herbicides </a:t>
            </a:r>
            <a:r>
              <a:rPr lang="en-US" sz="3600" b="1" dirty="0">
                <a:solidFill>
                  <a:srgbClr val="006600"/>
                </a:solidFill>
              </a:rPr>
              <a:t>in Oyo State, Nigeria (in </a:t>
            </a:r>
            <a:r>
              <a:rPr lang="en-US" sz="3600" b="1" dirty="0" smtClean="0">
                <a:solidFill>
                  <a:srgbClr val="006600"/>
                </a:solidFill>
              </a:rPr>
              <a:t>Naira/hectare)</a:t>
            </a:r>
            <a:endParaRPr lang="en-US" sz="3600" b="1" dirty="0">
              <a:solidFill>
                <a:srgbClr val="00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93371" y="1366982"/>
            <a:ext cx="3603009" cy="50167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greater profit comes from processing cassava into products with more cash value such as:  </a:t>
            </a:r>
            <a:r>
              <a:rPr lang="en-US" sz="4000" b="1" dirty="0" smtClean="0">
                <a:solidFill>
                  <a:srgbClr val="009900"/>
                </a:solidFill>
              </a:rPr>
              <a:t>starch</a:t>
            </a:r>
            <a:r>
              <a:rPr lang="en-US" sz="4000" b="1" dirty="0" smtClean="0"/>
              <a:t>, </a:t>
            </a:r>
            <a:r>
              <a:rPr lang="en-US" sz="4000" b="1" i="1" dirty="0" err="1" smtClean="0">
                <a:solidFill>
                  <a:srgbClr val="C00000"/>
                </a:solidFill>
              </a:rPr>
              <a:t>gari</a:t>
            </a:r>
            <a:r>
              <a:rPr lang="en-US" sz="4000" b="1" dirty="0"/>
              <a:t> </a:t>
            </a:r>
            <a:r>
              <a:rPr lang="en-US" sz="4000" b="1" dirty="0" smtClean="0"/>
              <a:t>or </a:t>
            </a:r>
            <a:r>
              <a:rPr lang="en-US" sz="4000" b="1" dirty="0" smtClean="0">
                <a:solidFill>
                  <a:srgbClr val="3333CC"/>
                </a:solidFill>
              </a:rPr>
              <a:t>ethanol</a:t>
            </a:r>
            <a:endParaRPr lang="en-US" sz="4000" b="1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4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820342"/>
            <a:ext cx="8534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/>
              <a:t>In the future, our inaction will imply that each and every nation and community will have to feed themselves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797076"/>
            <a:ext cx="883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6600"/>
                </a:solidFill>
              </a:rPr>
              <a:t>Can </a:t>
            </a:r>
            <a:r>
              <a:rPr lang="en-US" sz="3600" b="1" dirty="0" err="1">
                <a:solidFill>
                  <a:srgbClr val="006600"/>
                </a:solidFill>
              </a:rPr>
              <a:t>Urhobo</a:t>
            </a:r>
            <a:r>
              <a:rPr lang="en-US" sz="3600" b="1" dirty="0">
                <a:solidFill>
                  <a:srgbClr val="006600"/>
                </a:solidFill>
              </a:rPr>
              <a:t> feed herself without the work of other ethnic nations or shall we die of hunger as is now happening in parts of Nigeria, Malawi, Somali, or other African nations?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2393" y="-2628"/>
            <a:ext cx="9125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err="1">
                <a:solidFill>
                  <a:srgbClr val="006600"/>
                </a:solidFill>
              </a:rPr>
              <a:t>Oja’kọna</a:t>
            </a:r>
            <a:r>
              <a:rPr lang="en-US" sz="4400" b="1" i="1" dirty="0">
                <a:solidFill>
                  <a:srgbClr val="006600"/>
                </a:solidFill>
              </a:rPr>
              <a:t>. </a:t>
            </a:r>
            <a:r>
              <a:rPr lang="en-US" sz="4400" b="1" i="1" dirty="0" err="1">
                <a:solidFill>
                  <a:srgbClr val="006600"/>
                </a:solidFill>
              </a:rPr>
              <a:t>Urhobo</a:t>
            </a:r>
            <a:r>
              <a:rPr lang="en-US" sz="4400" b="1" i="1" dirty="0">
                <a:solidFill>
                  <a:srgbClr val="006600"/>
                </a:solidFill>
              </a:rPr>
              <a:t> </a:t>
            </a:r>
            <a:r>
              <a:rPr lang="en-US" sz="4400" b="1" i="1" dirty="0" err="1">
                <a:solidFill>
                  <a:srgbClr val="006600"/>
                </a:solidFill>
              </a:rPr>
              <a:t>jee</a:t>
            </a:r>
            <a:r>
              <a:rPr lang="en-US" sz="4400" b="1" i="1" dirty="0">
                <a:solidFill>
                  <a:srgbClr val="006600"/>
                </a:solidFill>
              </a:rPr>
              <a:t> </a:t>
            </a:r>
            <a:r>
              <a:rPr lang="en-US" sz="4400" b="1" i="1" dirty="0" err="1">
                <a:solidFill>
                  <a:srgbClr val="006600"/>
                </a:solidFill>
              </a:rPr>
              <a:t>nyo</a:t>
            </a:r>
            <a:r>
              <a:rPr lang="en-US" sz="4400" b="1" i="1" dirty="0">
                <a:solidFill>
                  <a:srgbClr val="006600"/>
                </a:solidFill>
              </a:rPr>
              <a:t> </a:t>
            </a:r>
            <a:r>
              <a:rPr lang="en-US" sz="4400" b="1" i="1" dirty="0" err="1">
                <a:solidFill>
                  <a:srgbClr val="006600"/>
                </a:solidFill>
              </a:rPr>
              <a:t>ghware</a:t>
            </a:r>
            <a:r>
              <a:rPr lang="en-US" sz="4400" b="1" i="1" dirty="0">
                <a:solidFill>
                  <a:srgbClr val="006600"/>
                </a:solidFill>
              </a:rPr>
              <a:t>-ọ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2392" y="5385138"/>
            <a:ext cx="9125608" cy="1015663"/>
          </a:xfrm>
          <a:prstGeom prst="rect">
            <a:avLst/>
          </a:prstGeom>
          <a:solidFill>
            <a:srgbClr val="FFFF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err="1">
                <a:solidFill>
                  <a:srgbClr val="C00000"/>
                </a:solidFill>
              </a:rPr>
              <a:t>Urhobo</a:t>
            </a:r>
            <a:r>
              <a:rPr lang="en-US" sz="6000" b="1" i="1" dirty="0">
                <a:solidFill>
                  <a:srgbClr val="C00000"/>
                </a:solidFill>
              </a:rPr>
              <a:t> </a:t>
            </a:r>
            <a:r>
              <a:rPr lang="en-US" sz="6000" b="1" i="1" dirty="0" err="1">
                <a:solidFill>
                  <a:srgbClr val="C00000"/>
                </a:solidFill>
              </a:rPr>
              <a:t>kpare</a:t>
            </a:r>
            <a:r>
              <a:rPr lang="en-US" sz="6000" b="1" i="1" dirty="0">
                <a:solidFill>
                  <a:srgbClr val="C00000"/>
                </a:solidFill>
              </a:rPr>
              <a:t> </a:t>
            </a:r>
            <a:r>
              <a:rPr lang="en-US" sz="6000" b="1" i="1" dirty="0" err="1">
                <a:solidFill>
                  <a:srgbClr val="C00000"/>
                </a:solidFill>
              </a:rPr>
              <a:t>obọ</a:t>
            </a:r>
            <a:r>
              <a:rPr lang="en-US" sz="6000" b="1" i="1" dirty="0">
                <a:solidFill>
                  <a:srgbClr val="C00000"/>
                </a:solidFill>
              </a:rPr>
              <a:t> </a:t>
            </a:r>
            <a:r>
              <a:rPr lang="en-US" sz="6000" b="1" i="1" dirty="0" err="1" smtClean="0">
                <a:solidFill>
                  <a:srgbClr val="C00000"/>
                </a:solidFill>
              </a:rPr>
              <a:t>nonẹ</a:t>
            </a:r>
            <a:r>
              <a:rPr lang="en-US" sz="6000" b="1" i="1" dirty="0" smtClean="0">
                <a:solidFill>
                  <a:srgbClr val="C00000"/>
                </a:solidFill>
              </a:rPr>
              <a:t>…</a:t>
            </a:r>
            <a:r>
              <a:rPr lang="en-US" sz="6000" b="1" i="1" dirty="0" err="1" smtClean="0">
                <a:solidFill>
                  <a:srgbClr val="C00000"/>
                </a:solidFill>
              </a:rPr>
              <a:t>is</a:t>
            </a:r>
            <a:r>
              <a:rPr lang="en-US" sz="6000" b="1" i="1" dirty="0" err="1">
                <a:solidFill>
                  <a:srgbClr val="C00000"/>
                </a:solidFill>
              </a:rPr>
              <a:t>ẹ</a:t>
            </a:r>
            <a:endParaRPr lang="en-US" sz="6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97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0"/>
            <a:ext cx="9144000" cy="677108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solidFill>
                  <a:srgbClr val="006600"/>
                </a:solidFill>
              </a:rPr>
              <a:t>Total use and industrialization of Oil palm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829509"/>
            <a:ext cx="4419600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/>
              <a:t>Leaf lamina</a:t>
            </a:r>
          </a:p>
          <a:p>
            <a:r>
              <a:rPr lang="en-US" sz="4800" b="1" dirty="0"/>
              <a:t>Leaf midrib</a:t>
            </a:r>
          </a:p>
          <a:p>
            <a:r>
              <a:rPr lang="en-US" sz="4800" b="1" dirty="0"/>
              <a:t>Leaflet broom</a:t>
            </a:r>
          </a:p>
          <a:p>
            <a:r>
              <a:rPr lang="en-US" sz="4800" b="1" dirty="0"/>
              <a:t>Fruit </a:t>
            </a:r>
            <a:r>
              <a:rPr lang="en-US" sz="4800" b="1" dirty="0" err="1"/>
              <a:t>mesocarp</a:t>
            </a:r>
            <a:endParaRPr lang="en-US" sz="4800" b="1" dirty="0"/>
          </a:p>
          <a:p>
            <a:r>
              <a:rPr lang="en-US" sz="4800" b="1" dirty="0"/>
              <a:t>Kernel</a:t>
            </a:r>
          </a:p>
          <a:p>
            <a:r>
              <a:rPr lang="en-US" sz="4800" b="1" dirty="0"/>
              <a:t>Nut shell</a:t>
            </a:r>
          </a:p>
          <a:p>
            <a:r>
              <a:rPr lang="en-US" sz="4800" b="1" dirty="0"/>
              <a:t>Tree Stem</a:t>
            </a:r>
          </a:p>
          <a:p>
            <a:r>
              <a:rPr lang="en-US" sz="4800" b="1" dirty="0"/>
              <a:t>Roots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829509"/>
            <a:ext cx="4419600" cy="6001643"/>
          </a:xfrm>
          <a:prstGeom prst="rect">
            <a:avLst/>
          </a:prstGeom>
          <a:solidFill>
            <a:srgbClr val="E9EFF7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Industry set to create end products</a:t>
            </a:r>
          </a:p>
          <a:p>
            <a:endParaRPr lang="en-US" sz="1600" b="1" dirty="0"/>
          </a:p>
          <a:p>
            <a:r>
              <a:rPr lang="en-US" sz="4800" b="1" dirty="0"/>
              <a:t>Pomade</a:t>
            </a:r>
          </a:p>
          <a:p>
            <a:r>
              <a:rPr lang="en-US" sz="4800" b="1" dirty="0"/>
              <a:t>Margarine</a:t>
            </a:r>
          </a:p>
          <a:p>
            <a:r>
              <a:rPr lang="en-US" sz="4800" b="1" dirty="0"/>
              <a:t>Perfume base</a:t>
            </a:r>
          </a:p>
          <a:p>
            <a:r>
              <a:rPr lang="en-US" sz="4800" b="1" dirty="0"/>
              <a:t>Food oil</a:t>
            </a:r>
          </a:p>
          <a:p>
            <a:r>
              <a:rPr lang="en-US" sz="4800" b="1" dirty="0"/>
              <a:t>Edible worm</a:t>
            </a:r>
          </a:p>
          <a:p>
            <a:r>
              <a:rPr lang="en-US" sz="4800" b="1" dirty="0"/>
              <a:t>Wine</a:t>
            </a:r>
          </a:p>
        </p:txBody>
      </p:sp>
    </p:spTree>
    <p:extLst>
      <p:ext uri="{BB962C8B-B14F-4D97-AF65-F5344CB8AC3E}">
        <p14:creationId xmlns:p14="http://schemas.microsoft.com/office/powerpoint/2010/main" xmlns="" val="274042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USER\Desktop\DESKTOP NEW\camera foto\New folder\11-19-2015\DSC0497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92"/>
          <a:stretch/>
        </p:blipFill>
        <p:spPr bwMode="auto">
          <a:xfrm>
            <a:off x="0" y="13278"/>
            <a:ext cx="6141493" cy="673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32561" y="0"/>
            <a:ext cx="5486401" cy="6740307"/>
          </a:xfrm>
          <a:prstGeom prst="rect">
            <a:avLst/>
          </a:prstGeom>
          <a:solidFill>
            <a:srgbClr val="FAD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6600"/>
                </a:solidFill>
              </a:rPr>
              <a:t> Building an industry based on </a:t>
            </a:r>
            <a:r>
              <a:rPr lang="en-US" sz="4800" b="1" dirty="0" smtClean="0">
                <a:solidFill>
                  <a:srgbClr val="006600"/>
                </a:solidFill>
              </a:rPr>
              <a:t>a total </a:t>
            </a:r>
            <a:r>
              <a:rPr lang="en-US" sz="4800" b="1" dirty="0">
                <a:solidFill>
                  <a:srgbClr val="006600"/>
                </a:solidFill>
              </a:rPr>
              <a:t>harvest of </a:t>
            </a:r>
            <a:r>
              <a:rPr lang="en-US" sz="4800" b="1" dirty="0" smtClean="0">
                <a:solidFill>
                  <a:srgbClr val="006600"/>
                </a:solidFill>
              </a:rPr>
              <a:t>all five </a:t>
            </a:r>
            <a:r>
              <a:rPr lang="en-US" sz="4800" b="1" dirty="0">
                <a:solidFill>
                  <a:srgbClr val="006600"/>
                </a:solidFill>
              </a:rPr>
              <a:t>products from cassava </a:t>
            </a:r>
            <a:r>
              <a:rPr lang="en-US" sz="4800" b="1" dirty="0" smtClean="0">
                <a:solidFill>
                  <a:srgbClr val="006600"/>
                </a:solidFill>
              </a:rPr>
              <a:t>fields—</a:t>
            </a:r>
          </a:p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storage </a:t>
            </a:r>
            <a:r>
              <a:rPr lang="en-US" sz="4800" b="1" dirty="0">
                <a:solidFill>
                  <a:srgbClr val="006600"/>
                </a:solidFill>
              </a:rPr>
              <a:t>roots, </a:t>
            </a:r>
            <a:r>
              <a:rPr lang="en-US" sz="4800" b="1" dirty="0" err="1" smtClean="0">
                <a:solidFill>
                  <a:srgbClr val="006600"/>
                </a:solidFill>
              </a:rPr>
              <a:t>plantable</a:t>
            </a:r>
            <a:r>
              <a:rPr lang="en-US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>
                <a:solidFill>
                  <a:srgbClr val="006600"/>
                </a:solidFill>
              </a:rPr>
              <a:t>stems, </a:t>
            </a:r>
            <a:r>
              <a:rPr lang="en-US" sz="4800" b="1" dirty="0" smtClean="0">
                <a:solidFill>
                  <a:srgbClr val="006600"/>
                </a:solidFill>
              </a:rPr>
              <a:t> stem </a:t>
            </a:r>
            <a:r>
              <a:rPr lang="en-US" sz="4800" b="1" dirty="0">
                <a:solidFill>
                  <a:srgbClr val="006600"/>
                </a:solidFill>
              </a:rPr>
              <a:t>stumps, stem </a:t>
            </a:r>
            <a:r>
              <a:rPr lang="en-US" sz="4800" b="1" dirty="0" smtClean="0">
                <a:solidFill>
                  <a:srgbClr val="006600"/>
                </a:solidFill>
              </a:rPr>
              <a:t>twigs and leaves</a:t>
            </a:r>
            <a:endParaRPr lang="en-US" sz="4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7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2016-07-02 2jul16\2jul16 0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95" t="10129" r="4418" b="11854"/>
          <a:stretch/>
        </p:blipFill>
        <p:spPr bwMode="auto">
          <a:xfrm>
            <a:off x="1641384" y="1073708"/>
            <a:ext cx="8924808" cy="570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41384" y="1"/>
            <a:ext cx="8924808" cy="1200329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6600"/>
                </a:solidFill>
              </a:rPr>
              <a:t>World over, the tractor is king of big farm work, for pulling many attached equipment</a:t>
            </a:r>
          </a:p>
        </p:txBody>
      </p:sp>
    </p:spTree>
    <p:extLst>
      <p:ext uri="{BB962C8B-B14F-4D97-AF65-F5344CB8AC3E}">
        <p14:creationId xmlns:p14="http://schemas.microsoft.com/office/powerpoint/2010/main" xmlns="" val="366199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569"/>
            <a:ext cx="12192000" cy="10315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Urhobo</a:t>
            </a: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Agro-Economic </a:t>
            </a: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Summit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424" y="1285874"/>
            <a:ext cx="107984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A committee of the willing, informed, </a:t>
            </a:r>
          </a:p>
          <a:p>
            <a:r>
              <a:rPr lang="en-US" sz="4000" b="1" dirty="0" smtClean="0">
                <a:solidFill>
                  <a:srgbClr val="008000"/>
                </a:solidFill>
              </a:rPr>
              <a:t>knowledgeable and capable: </a:t>
            </a:r>
            <a:r>
              <a:rPr lang="en-US" sz="4000" b="1" dirty="0" smtClean="0">
                <a:solidFill>
                  <a:srgbClr val="993300"/>
                </a:solidFill>
              </a:rPr>
              <a:t>Show me your CV</a:t>
            </a:r>
          </a:p>
          <a:p>
            <a:endParaRPr lang="en-US" sz="2000" b="1" dirty="0"/>
          </a:p>
          <a:p>
            <a:r>
              <a:rPr lang="en-US" sz="4000" b="1" dirty="0" smtClean="0"/>
              <a:t>Working on a measurable progress</a:t>
            </a:r>
            <a:r>
              <a:rPr lang="en-US" sz="4000" b="1" dirty="0" smtClean="0">
                <a:solidFill>
                  <a:srgbClr val="3333CC"/>
                </a:solidFill>
              </a:rPr>
              <a:t>: QQT</a:t>
            </a:r>
          </a:p>
          <a:p>
            <a:endParaRPr lang="en-US" sz="2000" b="1" dirty="0"/>
          </a:p>
          <a:p>
            <a:r>
              <a:rPr lang="en-US" sz="4000" b="1" dirty="0" smtClean="0"/>
              <a:t>Chart of work and timeline: </a:t>
            </a:r>
            <a:r>
              <a:rPr lang="en-US" sz="4000" b="1" dirty="0" smtClean="0">
                <a:solidFill>
                  <a:srgbClr val="3333CC"/>
                </a:solidFill>
              </a:rPr>
              <a:t>QQT</a:t>
            </a:r>
          </a:p>
          <a:p>
            <a:endParaRPr lang="en-US" sz="2000" b="1" dirty="0"/>
          </a:p>
          <a:p>
            <a:r>
              <a:rPr lang="en-US" sz="4000" b="1" dirty="0" smtClean="0">
                <a:solidFill>
                  <a:srgbClr val="993300"/>
                </a:solidFill>
              </a:rPr>
              <a:t>Funds with multiple signatories: Budgets</a:t>
            </a:r>
          </a:p>
          <a:p>
            <a:endParaRPr lang="en-US" sz="2000" b="1" dirty="0"/>
          </a:p>
          <a:p>
            <a:r>
              <a:rPr lang="en-US" sz="4400" b="1" dirty="0" smtClean="0">
                <a:solidFill>
                  <a:srgbClr val="3333CC"/>
                </a:solidFill>
              </a:rPr>
              <a:t>Search</a:t>
            </a:r>
            <a:r>
              <a:rPr lang="en-US" sz="4400" b="1" dirty="0" smtClean="0"/>
              <a:t> </a:t>
            </a:r>
            <a:r>
              <a:rPr lang="en-US" sz="4400" b="1" dirty="0" smtClean="0">
                <a:solidFill>
                  <a:srgbClr val="3333CC"/>
                </a:solidFill>
              </a:rPr>
              <a:t>for</a:t>
            </a:r>
            <a:r>
              <a:rPr lang="en-US" sz="4400" b="1" dirty="0" smtClean="0"/>
              <a:t> </a:t>
            </a:r>
            <a:r>
              <a:rPr lang="en-US" sz="4400" b="1" dirty="0" smtClean="0">
                <a:solidFill>
                  <a:srgbClr val="3333CC"/>
                </a:solidFill>
              </a:rPr>
              <a:t>commitment</a:t>
            </a:r>
            <a:r>
              <a:rPr lang="en-US" sz="4400" b="1" dirty="0" smtClean="0"/>
              <a:t> </a:t>
            </a:r>
            <a:r>
              <a:rPr lang="en-US" sz="4000" b="1" dirty="0" smtClean="0"/>
              <a:t>= TRUST AND CONCERN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16301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y be an image of fru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3262" y="830998"/>
            <a:ext cx="8948738" cy="548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299" y="830998"/>
            <a:ext cx="3243263" cy="47089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Produce, Process, Store well, Use right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xmlns="" val="55184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45" t="40571" b="-1"/>
          <a:stretch/>
        </p:blipFill>
        <p:spPr>
          <a:xfrm>
            <a:off x="6129338" y="0"/>
            <a:ext cx="5839465" cy="1414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7437"/>
          <a:stretch/>
        </p:blipFill>
        <p:spPr>
          <a:xfrm>
            <a:off x="169031" y="1625810"/>
            <a:ext cx="5960307" cy="46178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9338" y="1500191"/>
            <a:ext cx="60626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solidFill>
                  <a:srgbClr val="C00000"/>
                </a:solidFill>
              </a:rPr>
              <a:t>Fully engage the youths </a:t>
            </a:r>
            <a:r>
              <a:rPr lang="en-US" sz="4200" b="1" dirty="0" smtClean="0"/>
              <a:t>in enterprises in the food chains so that food security and community peace can be greatly enhanced without migration or moving them out of their locations.</a:t>
            </a: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xmlns="" val="166909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6976" t="51707" r="32943" b="22393"/>
          <a:stretch/>
        </p:blipFill>
        <p:spPr>
          <a:xfrm>
            <a:off x="100486" y="1728789"/>
            <a:ext cx="11994356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6265"/>
            <a:ext cx="12192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/>
              <a:t>Idjagodo</a:t>
            </a:r>
            <a:r>
              <a:rPr lang="en-US" sz="8800" b="1" dirty="0" smtClean="0"/>
              <a:t> of whiskey gin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xmlns="" val="18899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775" y="514351"/>
            <a:ext cx="112728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Produce, process</a:t>
            </a:r>
            <a:r>
              <a:rPr lang="en-US" sz="7200" dirty="0" smtClean="0"/>
              <a:t> and </a:t>
            </a:r>
            <a:r>
              <a:rPr lang="en-US" sz="7200" dirty="0" smtClean="0">
                <a:solidFill>
                  <a:srgbClr val="FF0000"/>
                </a:solidFill>
              </a:rPr>
              <a:t>package</a:t>
            </a:r>
            <a:r>
              <a:rPr lang="en-US" sz="7200" dirty="0" smtClean="0"/>
              <a:t> the little we plan to </a:t>
            </a:r>
            <a:r>
              <a:rPr lang="en-US" sz="7200" dirty="0" smtClean="0">
                <a:solidFill>
                  <a:srgbClr val="FF0000"/>
                </a:solidFill>
              </a:rPr>
              <a:t>preserve</a:t>
            </a:r>
            <a:r>
              <a:rPr lang="en-US" sz="7200" dirty="0" smtClean="0"/>
              <a:t> for long periods to assure food supply </a:t>
            </a:r>
            <a:r>
              <a:rPr lang="en-US" sz="7200" smtClean="0"/>
              <a:t>to the community</a:t>
            </a:r>
            <a:r>
              <a:rPr lang="en-US" sz="7200" dirty="0" smtClean="0"/>
              <a:t>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xmlns="" val="13123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7086" t="59375" r="50183" b="24219"/>
          <a:stretch/>
        </p:blipFill>
        <p:spPr>
          <a:xfrm>
            <a:off x="-25344" y="0"/>
            <a:ext cx="12217344" cy="4957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386388"/>
            <a:ext cx="121920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</a:rPr>
              <a:t>Team = together each achieves more</a:t>
            </a:r>
            <a:endParaRPr lang="en-US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66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825" y="1415772"/>
            <a:ext cx="11415713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If you love </a:t>
            </a:r>
            <a:r>
              <a:rPr lang="en-US" sz="4800" b="1" dirty="0" err="1" smtClean="0"/>
              <a:t>Urhoboland</a:t>
            </a:r>
            <a:r>
              <a:rPr lang="en-US" sz="4800" b="1" dirty="0" smtClean="0"/>
              <a:t> and wish for its progress through better agriculture and food supply interventions </a:t>
            </a:r>
          </a:p>
          <a:p>
            <a:pPr algn="ctr"/>
            <a:r>
              <a:rPr lang="en-US" sz="4800" b="1" dirty="0" smtClean="0">
                <a:solidFill>
                  <a:srgbClr val="3333FF"/>
                </a:solidFill>
              </a:rPr>
              <a:t>Then send text to me </a:t>
            </a:r>
            <a:r>
              <a:rPr lang="en-US" sz="4800" b="1" dirty="0">
                <a:solidFill>
                  <a:srgbClr val="3333FF"/>
                </a:solidFill>
              </a:rPr>
              <a:t>at 08035829286</a:t>
            </a:r>
            <a:r>
              <a:rPr lang="en-US" sz="4800" b="1" dirty="0"/>
              <a:t> </a:t>
            </a:r>
            <a:r>
              <a:rPr lang="en-US" sz="4800" b="1" dirty="0" smtClean="0"/>
              <a:t>        </a:t>
            </a:r>
            <a:r>
              <a:rPr lang="en-US" sz="4800" b="1" dirty="0" smtClean="0">
                <a:solidFill>
                  <a:srgbClr val="FF0000"/>
                </a:solidFill>
              </a:rPr>
              <a:t>of your willingness </a:t>
            </a:r>
            <a:r>
              <a:rPr lang="en-US" sz="4800" b="1" dirty="0" smtClean="0">
                <a:solidFill>
                  <a:srgbClr val="C00000"/>
                </a:solidFill>
              </a:rPr>
              <a:t>to spend </a:t>
            </a:r>
            <a:r>
              <a:rPr lang="en-US" sz="4800" b="1" strike="sngStrike" dirty="0" smtClean="0">
                <a:solidFill>
                  <a:srgbClr val="C00000"/>
                </a:solidFill>
              </a:rPr>
              <a:t>N</a:t>
            </a:r>
            <a:r>
              <a:rPr lang="en-US" sz="4800" b="1" dirty="0" smtClean="0">
                <a:solidFill>
                  <a:srgbClr val="C00000"/>
                </a:solidFill>
              </a:rPr>
              <a:t>1 million each </a:t>
            </a:r>
            <a:r>
              <a:rPr lang="en-US" sz="4800" b="1" dirty="0" smtClean="0"/>
              <a:t>to initiate planting millions of trees across </a:t>
            </a:r>
            <a:r>
              <a:rPr lang="en-US" sz="4800" b="1" dirty="0" err="1" smtClean="0"/>
              <a:t>Urhoboland</a:t>
            </a:r>
            <a:r>
              <a:rPr lang="en-US" sz="4800" b="1" dirty="0" smtClean="0"/>
              <a:t> within one week.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15388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C0099"/>
                </a:solidFill>
              </a:rPr>
              <a:t>Not a joke but an appeal</a:t>
            </a:r>
          </a:p>
          <a:p>
            <a:pPr algn="ctr"/>
            <a:r>
              <a:rPr lang="en-US" sz="4000" b="1" dirty="0" smtClean="0">
                <a:solidFill>
                  <a:srgbClr val="CC0099"/>
                </a:solidFill>
              </a:rPr>
              <a:t>To all </a:t>
            </a:r>
            <a:r>
              <a:rPr lang="en-US" sz="4000" b="1" dirty="0" err="1" smtClean="0">
                <a:solidFill>
                  <a:srgbClr val="CC0099"/>
                </a:solidFill>
              </a:rPr>
              <a:t>Urhobo</a:t>
            </a:r>
            <a:r>
              <a:rPr lang="en-US" sz="4000" b="1" dirty="0" smtClean="0">
                <a:solidFill>
                  <a:srgbClr val="CC0099"/>
                </a:solidFill>
              </a:rPr>
              <a:t> in Nigeria and abroad</a:t>
            </a:r>
            <a:endParaRPr lang="en-US" sz="4000" b="1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41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2286000" y="2376489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f-ZA" sz="4400" b="1" dirty="0">
                <a:solidFill>
                  <a:srgbClr val="7030A0"/>
                </a:solidFill>
                <a:latin typeface="Calibri" pitchFamily="34" charset="0"/>
              </a:rPr>
              <a:t>Thank You All For Listening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524000" y="476251"/>
            <a:ext cx="9144000" cy="1323439"/>
          </a:xfrm>
          <a:prstGeom prst="rect">
            <a:avLst/>
          </a:prstGeom>
          <a:solidFill>
            <a:srgbClr val="FEFFC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f-ZA" sz="4000" b="1" dirty="0">
                <a:solidFill>
                  <a:srgbClr val="008000"/>
                </a:solidFill>
                <a:latin typeface="Calibri" pitchFamily="34" charset="0"/>
              </a:rPr>
              <a:t>Grateful to </a:t>
            </a:r>
            <a:r>
              <a:rPr lang="af-ZA" sz="4000" b="1" dirty="0" smtClean="0">
                <a:solidFill>
                  <a:srgbClr val="008000"/>
                </a:solidFill>
                <a:latin typeface="Calibri" pitchFamily="34" charset="0"/>
              </a:rPr>
              <a:t>UHS </a:t>
            </a:r>
            <a:r>
              <a:rPr lang="af-ZA" sz="4000" b="1" dirty="0">
                <a:solidFill>
                  <a:srgbClr val="008000"/>
                </a:solidFill>
                <a:latin typeface="Calibri" pitchFamily="34" charset="0"/>
              </a:rPr>
              <a:t>&amp; </a:t>
            </a:r>
            <a:r>
              <a:rPr lang="af-ZA" sz="4000" b="1" dirty="0" smtClean="0">
                <a:solidFill>
                  <a:srgbClr val="008000"/>
                </a:solidFill>
                <a:latin typeface="Calibri" pitchFamily="34" charset="0"/>
              </a:rPr>
              <a:t>the Organisers</a:t>
            </a:r>
            <a:endParaRPr lang="af-ZA" sz="4000" b="1" dirty="0">
              <a:solidFill>
                <a:srgbClr val="008000"/>
              </a:solidFill>
              <a:latin typeface="Calibri" pitchFamily="34" charset="0"/>
            </a:endParaRPr>
          </a:p>
          <a:p>
            <a:pPr algn="ctr"/>
            <a:r>
              <a:rPr lang="af-ZA" sz="4000" b="1" dirty="0">
                <a:solidFill>
                  <a:srgbClr val="008000"/>
                </a:solidFill>
                <a:latin typeface="Calibri" pitchFamily="34" charset="0"/>
              </a:rPr>
              <a:t>for inviting me to give this Lecture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42090" y="3436392"/>
            <a:ext cx="868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6">
                    <a:lumMod val="50000"/>
                  </a:schemeClr>
                </a:solidFill>
              </a:rPr>
              <a:t>Owa</a:t>
            </a:r>
            <a:r>
              <a:rPr lang="en-US" sz="8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800" b="1" dirty="0" err="1">
                <a:solidFill>
                  <a:schemeClr val="accent6">
                    <a:lumMod val="50000"/>
                  </a:schemeClr>
                </a:solidFill>
              </a:rPr>
              <a:t>ko</a:t>
            </a:r>
            <a:r>
              <a:rPr lang="en-US" sz="8800" b="1" dirty="0">
                <a:solidFill>
                  <a:schemeClr val="accent6">
                    <a:lumMod val="50000"/>
                  </a:schemeClr>
                </a:solidFill>
              </a:rPr>
              <a:t> bi </a:t>
            </a:r>
            <a:r>
              <a:rPr lang="en-US" sz="8800" b="1" dirty="0" err="1">
                <a:solidFill>
                  <a:schemeClr val="accent6">
                    <a:lumMod val="50000"/>
                  </a:schemeClr>
                </a:solidFill>
              </a:rPr>
              <a:t>ruo</a:t>
            </a:r>
            <a:r>
              <a:rPr lang="en-US" sz="8800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en-US" sz="8800" b="1" dirty="0" err="1">
                <a:solidFill>
                  <a:schemeClr val="accent6">
                    <a:lumMod val="50000"/>
                  </a:schemeClr>
                </a:solidFill>
              </a:rPr>
              <a:t>Mi</a:t>
            </a:r>
            <a:r>
              <a:rPr lang="en-US" sz="8800" b="1" dirty="0">
                <a:solidFill>
                  <a:schemeClr val="accent6">
                    <a:lumMod val="50000"/>
                  </a:schemeClr>
                </a:solidFill>
              </a:rPr>
              <a:t> ye re </a:t>
            </a:r>
            <a:r>
              <a:rPr lang="en-US" sz="8800" b="1" dirty="0" err="1">
                <a:solidFill>
                  <a:schemeClr val="accent6">
                    <a:lumMod val="50000"/>
                  </a:schemeClr>
                </a:solidFill>
              </a:rPr>
              <a:t>agware</a:t>
            </a:r>
            <a:endParaRPr lang="en-US" sz="8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6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5330</TotalTime>
  <Words>3678</Words>
  <Application>Microsoft Office PowerPoint</Application>
  <PresentationFormat>Custom</PresentationFormat>
  <Paragraphs>682</Paragraphs>
  <Slides>72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akoroda</dc:creator>
  <cp:lastModifiedBy>Emmanuel Ojameruaye</cp:lastModifiedBy>
  <cp:revision>180</cp:revision>
  <dcterms:created xsi:type="dcterms:W3CDTF">2021-11-01T10:35:27Z</dcterms:created>
  <dcterms:modified xsi:type="dcterms:W3CDTF">2022-02-13T00:42:58Z</dcterms:modified>
</cp:coreProperties>
</file>